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handoutMasterIdLst>
    <p:handoutMasterId r:id="rId62"/>
  </p:handoutMasterIdLst>
  <p:sldIdLst>
    <p:sldId id="261" r:id="rId2"/>
    <p:sldId id="2147474007" r:id="rId3"/>
    <p:sldId id="2147474031" r:id="rId4"/>
    <p:sldId id="355" r:id="rId5"/>
    <p:sldId id="2147474006" r:id="rId6"/>
    <p:sldId id="2147474048" r:id="rId7"/>
    <p:sldId id="365" r:id="rId8"/>
    <p:sldId id="369" r:id="rId9"/>
    <p:sldId id="2144446723" r:id="rId10"/>
    <p:sldId id="2147474064" r:id="rId11"/>
    <p:sldId id="2147474065" r:id="rId12"/>
    <p:sldId id="2147474066" r:id="rId13"/>
    <p:sldId id="2147474067" r:id="rId14"/>
    <p:sldId id="2147474075" r:id="rId15"/>
    <p:sldId id="2147474049" r:id="rId16"/>
    <p:sldId id="2147474042" r:id="rId17"/>
    <p:sldId id="2147474039" r:id="rId18"/>
    <p:sldId id="371" r:id="rId19"/>
    <p:sldId id="387" r:id="rId20"/>
    <p:sldId id="388" r:id="rId21"/>
    <p:sldId id="2147474045" r:id="rId22"/>
    <p:sldId id="356" r:id="rId23"/>
    <p:sldId id="2147474038" r:id="rId24"/>
    <p:sldId id="2147474050" r:id="rId25"/>
    <p:sldId id="2147474044" r:id="rId26"/>
    <p:sldId id="389" r:id="rId27"/>
    <p:sldId id="370" r:id="rId28"/>
    <p:sldId id="384" r:id="rId29"/>
    <p:sldId id="2147474051" r:id="rId30"/>
    <p:sldId id="2147474052" r:id="rId31"/>
    <p:sldId id="2147474036" r:id="rId32"/>
    <p:sldId id="2147474037" r:id="rId33"/>
    <p:sldId id="2147474034" r:id="rId34"/>
    <p:sldId id="2144446691" r:id="rId35"/>
    <p:sldId id="2144446697" r:id="rId36"/>
    <p:sldId id="2147474053" r:id="rId37"/>
    <p:sldId id="2147474068" r:id="rId38"/>
    <p:sldId id="2147474058" r:id="rId39"/>
    <p:sldId id="2147474063" r:id="rId40"/>
    <p:sldId id="2147474062" r:id="rId41"/>
    <p:sldId id="2147474061" r:id="rId42"/>
    <p:sldId id="2147474060" r:id="rId43"/>
    <p:sldId id="2147474059" r:id="rId44"/>
    <p:sldId id="2147474057" r:id="rId45"/>
    <p:sldId id="2147474069" r:id="rId46"/>
    <p:sldId id="2147474070" r:id="rId47"/>
    <p:sldId id="2147474035" r:id="rId48"/>
    <p:sldId id="2147474071" r:id="rId49"/>
    <p:sldId id="2147474073" r:id="rId50"/>
    <p:sldId id="2147474072" r:id="rId51"/>
    <p:sldId id="2144446701" r:id="rId52"/>
    <p:sldId id="2144446699" r:id="rId53"/>
    <p:sldId id="2144446703" r:id="rId54"/>
    <p:sldId id="2144446704" r:id="rId55"/>
    <p:sldId id="2147473980" r:id="rId56"/>
    <p:sldId id="2147474047" r:id="rId57"/>
    <p:sldId id="2147474046" r:id="rId58"/>
    <p:sldId id="2147474074" r:id="rId59"/>
    <p:sldId id="2147474032" r:id="rId60"/>
  </p:sldIdLst>
  <p:sldSz cx="12192000" cy="6858000"/>
  <p:notesSz cx="6808788" cy="99409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7" userDrawn="1">
          <p15:clr>
            <a:srgbClr val="A4A3A4"/>
          </p15:clr>
        </p15:guide>
        <p15:guide id="2" pos="619" userDrawn="1">
          <p15:clr>
            <a:srgbClr val="A4A3A4"/>
          </p15:clr>
        </p15:guide>
        <p15:guide id="3" orient="horz" pos="3249" userDrawn="1">
          <p15:clr>
            <a:srgbClr val="A4A3A4"/>
          </p15:clr>
        </p15:guide>
        <p15:guide id="4" orient="horz" pos="311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EDFF"/>
    <a:srgbClr val="FF12E3"/>
    <a:srgbClr val="000000"/>
    <a:srgbClr val="87FF0A"/>
    <a:srgbClr val="97FDFF"/>
    <a:srgbClr val="E3FF33"/>
    <a:srgbClr val="7AFFE0"/>
    <a:srgbClr val="0042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22" autoAdjust="0"/>
    <p:restoredTop sz="94660"/>
  </p:normalViewPr>
  <p:slideViewPr>
    <p:cSldViewPr snapToGrid="0">
      <p:cViewPr varScale="1">
        <p:scale>
          <a:sx n="159" d="100"/>
          <a:sy n="159" d="100"/>
        </p:scale>
        <p:origin x="402" y="138"/>
      </p:cViewPr>
      <p:guideLst>
        <p:guide orient="horz" pos="527"/>
        <p:guide pos="619"/>
        <p:guide orient="horz" pos="3249"/>
        <p:guide orient="horz" pos="3113"/>
      </p:guideLst>
    </p:cSldViewPr>
  </p:slid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86" d="100"/>
          <a:sy n="86" d="100"/>
        </p:scale>
        <p:origin x="3144"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3" Type="http://schemas.openxmlformats.org/officeDocument/2006/relationships/oleObject" Target="file:///C:\Users\Golgath\Desktop\current\Excel\BIP%20&amp;%20Ums&#228;tze%20seit%202019.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Golgath\Desktop\current\Excel\BIP%20&amp;%20Ums&#228;tze%20seit%20201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Golgath\Desktop\current\Excel\BIP%20&amp;%20Ums&#228;tze%20seit%202019.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Golgath\Desktop\current\Excel\BIP%20&amp;%20Ums&#228;tze%20seit%202019.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Golgath\Desktop\current\Excel\BIP%20&amp;%20Ums&#228;tze%20seit%202019.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Golgath\Desktop\current\Excel\BIP%20&amp;%20Ums&#228;tze%20seit%202019.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Golgath\Desktop\current\Excel\BIP%20&amp;%20Ums&#228;tze%20seit%202019.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Golgath\Desktop\current\Excel\BIP%20&amp;%20Ums&#228;tze%20seit%202019.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Golgath\Desktop\current\Excel\Au&#223;enhandel_Deutschland_2024.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Mappe1"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baseline="0" dirty="0">
                <a:solidFill>
                  <a:schemeClr val="bg1"/>
                </a:solidFill>
                <a:latin typeface="Open Sans" pitchFamily="2" charset="0"/>
              </a:rPr>
              <a:t>Entwicklung des realen BIP in Prozent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lineChart>
        <c:grouping val="standard"/>
        <c:varyColors val="0"/>
        <c:ser>
          <c:idx val="4"/>
          <c:order val="4"/>
          <c:tx>
            <c:v>ggü. Vorjahresquartal</c:v>
          </c:tx>
          <c:spPr>
            <a:ln w="28575" cap="rnd">
              <a:solidFill>
                <a:srgbClr val="FF12E3"/>
              </a:solidFill>
              <a:round/>
            </a:ln>
            <a:effectLst/>
          </c:spPr>
          <c:marker>
            <c:symbol val="none"/>
          </c:marker>
          <c:cat>
            <c:numRef>
              <c:f>BIP!$B$1:$Y$1</c:f>
              <c:numCache>
                <c:formatCode>General</c:formatCode>
                <c:ptCount val="24"/>
                <c:pt idx="0">
                  <c:v>2019</c:v>
                </c:pt>
                <c:pt idx="4">
                  <c:v>2020</c:v>
                </c:pt>
                <c:pt idx="8">
                  <c:v>2021</c:v>
                </c:pt>
                <c:pt idx="12">
                  <c:v>2022</c:v>
                </c:pt>
                <c:pt idx="16">
                  <c:v>2023</c:v>
                </c:pt>
                <c:pt idx="20">
                  <c:v>2024</c:v>
                </c:pt>
              </c:numCache>
            </c:numRef>
          </c:cat>
          <c:val>
            <c:numRef>
              <c:f>BIP!$B$6:$Y$6</c:f>
              <c:numCache>
                <c:formatCode>General</c:formatCode>
                <c:ptCount val="24"/>
                <c:pt idx="0">
                  <c:v>1.2</c:v>
                </c:pt>
                <c:pt idx="1">
                  <c:v>0.1</c:v>
                </c:pt>
                <c:pt idx="2">
                  <c:v>2</c:v>
                </c:pt>
                <c:pt idx="3">
                  <c:v>0.7</c:v>
                </c:pt>
                <c:pt idx="4">
                  <c:v>-1.5</c:v>
                </c:pt>
                <c:pt idx="5">
                  <c:v>-10.8</c:v>
                </c:pt>
                <c:pt idx="6">
                  <c:v>-3.1</c:v>
                </c:pt>
                <c:pt idx="7">
                  <c:v>-1.1000000000000001</c:v>
                </c:pt>
                <c:pt idx="8">
                  <c:v>-1</c:v>
                </c:pt>
                <c:pt idx="9">
                  <c:v>0</c:v>
                </c:pt>
                <c:pt idx="10">
                  <c:v>2.6</c:v>
                </c:pt>
                <c:pt idx="11">
                  <c:v>2.1</c:v>
                </c:pt>
                <c:pt idx="12">
                  <c:v>3.7</c:v>
                </c:pt>
                <c:pt idx="13">
                  <c:v>0.9</c:v>
                </c:pt>
                <c:pt idx="14">
                  <c:v>1.3</c:v>
                </c:pt>
                <c:pt idx="15">
                  <c:v>-0.4</c:v>
                </c:pt>
                <c:pt idx="16">
                  <c:v>0.6</c:v>
                </c:pt>
                <c:pt idx="17">
                  <c:v>-0.4</c:v>
                </c:pt>
                <c:pt idx="18">
                  <c:v>-0.7</c:v>
                </c:pt>
                <c:pt idx="19">
                  <c:v>-0.4</c:v>
                </c:pt>
                <c:pt idx="20">
                  <c:v>-0.8</c:v>
                </c:pt>
                <c:pt idx="21">
                  <c:v>0.1</c:v>
                </c:pt>
                <c:pt idx="22">
                  <c:v>0.1</c:v>
                </c:pt>
                <c:pt idx="23">
                  <c:v>-0.4</c:v>
                </c:pt>
              </c:numCache>
            </c:numRef>
          </c:val>
          <c:smooth val="0"/>
          <c:extLst>
            <c:ext xmlns:c16="http://schemas.microsoft.com/office/drawing/2014/chart" uri="{C3380CC4-5D6E-409C-BE32-E72D297353CC}">
              <c16:uniqueId val="{00000000-9093-48FB-A2DB-E6EC52F8D670}"/>
            </c:ext>
          </c:extLst>
        </c:ser>
        <c:ser>
          <c:idx val="13"/>
          <c:order val="13"/>
          <c:tx>
            <c:v>Jahresdurchschnitt</c:v>
          </c:tx>
          <c:spPr>
            <a:ln w="28575" cap="rnd">
              <a:solidFill>
                <a:schemeClr val="accent2">
                  <a:lumMod val="80000"/>
                  <a:lumOff val="20000"/>
                </a:schemeClr>
              </a:solidFill>
              <a:round/>
            </a:ln>
            <a:effectLst/>
          </c:spPr>
          <c:marker>
            <c:symbol val="none"/>
          </c:marker>
          <c:cat>
            <c:numRef>
              <c:f>BIP!$B$1:$Y$1</c:f>
              <c:numCache>
                <c:formatCode>General</c:formatCode>
                <c:ptCount val="24"/>
                <c:pt idx="0">
                  <c:v>2019</c:v>
                </c:pt>
                <c:pt idx="4">
                  <c:v>2020</c:v>
                </c:pt>
                <c:pt idx="8">
                  <c:v>2021</c:v>
                </c:pt>
                <c:pt idx="12">
                  <c:v>2022</c:v>
                </c:pt>
                <c:pt idx="16">
                  <c:v>2023</c:v>
                </c:pt>
                <c:pt idx="20">
                  <c:v>2024</c:v>
                </c:pt>
              </c:numCache>
            </c:numRef>
          </c:cat>
          <c:val>
            <c:numRef>
              <c:f>BIP!$B$15:$Y$15</c:f>
              <c:numCache>
                <c:formatCode>0.0</c:formatCode>
                <c:ptCount val="24"/>
                <c:pt idx="0">
                  <c:v>1.0754716981132191</c:v>
                </c:pt>
                <c:pt idx="1">
                  <c:v>1.0754716981132191</c:v>
                </c:pt>
                <c:pt idx="2">
                  <c:v>1.0754716981132191</c:v>
                </c:pt>
                <c:pt idx="3">
                  <c:v>1.0754716981132191</c:v>
                </c:pt>
                <c:pt idx="4">
                  <c:v>-3.8267687138323652</c:v>
                </c:pt>
                <c:pt idx="5">
                  <c:v>-3.8267687138323652</c:v>
                </c:pt>
                <c:pt idx="6">
                  <c:v>-3.8267687138323652</c:v>
                </c:pt>
                <c:pt idx="7">
                  <c:v>-3.8267687138323652</c:v>
                </c:pt>
                <c:pt idx="8">
                  <c:v>3.1638198757763831</c:v>
                </c:pt>
                <c:pt idx="9">
                  <c:v>3.1638198757763831</c:v>
                </c:pt>
                <c:pt idx="10">
                  <c:v>3.1638198757763831</c:v>
                </c:pt>
                <c:pt idx="11">
                  <c:v>3.1638198757763831</c:v>
                </c:pt>
                <c:pt idx="12">
                  <c:v>1.8062088428974619</c:v>
                </c:pt>
                <c:pt idx="13">
                  <c:v>1.8062088428974619</c:v>
                </c:pt>
                <c:pt idx="14">
                  <c:v>1.8062088428974619</c:v>
                </c:pt>
                <c:pt idx="15">
                  <c:v>1.8062088428974619</c:v>
                </c:pt>
                <c:pt idx="16">
                  <c:v>-0.1</c:v>
                </c:pt>
                <c:pt idx="17">
                  <c:v>-0.1</c:v>
                </c:pt>
                <c:pt idx="18">
                  <c:v>-0.1</c:v>
                </c:pt>
                <c:pt idx="19">
                  <c:v>-0.1</c:v>
                </c:pt>
                <c:pt idx="20">
                  <c:v>-0.2</c:v>
                </c:pt>
                <c:pt idx="21">
                  <c:v>-0.2</c:v>
                </c:pt>
                <c:pt idx="22">
                  <c:v>-0.2</c:v>
                </c:pt>
                <c:pt idx="23">
                  <c:v>-0.2</c:v>
                </c:pt>
              </c:numCache>
            </c:numRef>
          </c:val>
          <c:smooth val="0"/>
          <c:extLst>
            <c:ext xmlns:c16="http://schemas.microsoft.com/office/drawing/2014/chart" uri="{C3380CC4-5D6E-409C-BE32-E72D297353CC}">
              <c16:uniqueId val="{00000001-9093-48FB-A2DB-E6EC52F8D670}"/>
            </c:ext>
          </c:extLst>
        </c:ser>
        <c:dLbls>
          <c:showLegendKey val="0"/>
          <c:showVal val="0"/>
          <c:showCatName val="0"/>
          <c:showSerName val="0"/>
          <c:showPercent val="0"/>
          <c:showBubbleSize val="0"/>
        </c:dLbls>
        <c:smooth val="0"/>
        <c:axId val="238486272"/>
        <c:axId val="238488192"/>
        <c:extLst>
          <c:ext xmlns:c15="http://schemas.microsoft.com/office/drawing/2012/chart" uri="{02D57815-91ED-43cb-92C2-25804820EDAC}">
            <c15:filteredLineSeries>
              <c15:ser>
                <c:idx val="0"/>
                <c:order val="0"/>
                <c:tx>
                  <c:strRef>
                    <c:extLst>
                      <c:ext uri="{02D57815-91ED-43cb-92C2-25804820EDAC}">
                        <c15:formulaRef>
                          <c15:sqref>BIP!$A$2</c15:sqref>
                        </c15:formulaRef>
                      </c:ext>
                    </c:extLst>
                    <c:strCache>
                      <c:ptCount val="1"/>
                      <c:pt idx="0">
                        <c:v>Entwicklung des BIP quartalsweise</c:v>
                      </c:pt>
                    </c:strCache>
                  </c:strRef>
                </c:tx>
                <c:spPr>
                  <a:ln w="28575" cap="rnd">
                    <a:solidFill>
                      <a:schemeClr val="accent1"/>
                    </a:solidFill>
                    <a:round/>
                  </a:ln>
                  <a:effectLst/>
                </c:spPr>
                <c:marker>
                  <c:symbol val="none"/>
                </c:marker>
                <c:cat>
                  <c:numRef>
                    <c:extLst>
                      <c:ext uri="{02D57815-91ED-43cb-92C2-25804820EDAC}">
                        <c15:formulaRef>
                          <c15:sqref>BIP!$B$1:$Y$1</c15:sqref>
                        </c15:formulaRef>
                      </c:ext>
                    </c:extLst>
                    <c:numCache>
                      <c:formatCode>General</c:formatCode>
                      <c:ptCount val="24"/>
                      <c:pt idx="0">
                        <c:v>2019</c:v>
                      </c:pt>
                      <c:pt idx="4">
                        <c:v>2020</c:v>
                      </c:pt>
                      <c:pt idx="8">
                        <c:v>2021</c:v>
                      </c:pt>
                      <c:pt idx="12">
                        <c:v>2022</c:v>
                      </c:pt>
                      <c:pt idx="16">
                        <c:v>2023</c:v>
                      </c:pt>
                      <c:pt idx="20">
                        <c:v>2024</c:v>
                      </c:pt>
                    </c:numCache>
                  </c:numRef>
                </c:cat>
                <c:val>
                  <c:numRef>
                    <c:extLst>
                      <c:ext uri="{02D57815-91ED-43cb-92C2-25804820EDAC}">
                        <c15:formulaRef>
                          <c15:sqref>BIP!$B$2:$Y$2</c15:sqref>
                        </c15:formulaRef>
                      </c:ext>
                    </c:extLst>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093-48FB-A2DB-E6EC52F8D670}"/>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BIP!$A$3</c15:sqref>
                        </c15:formulaRef>
                      </c:ext>
                    </c:extLst>
                    <c:strCache>
                      <c:ptCount val="1"/>
                      <c:pt idx="0">
                        <c:v>nominal in Mrd. Euro</c:v>
                      </c:pt>
                    </c:strCache>
                  </c:strRef>
                </c:tx>
                <c:spPr>
                  <a:ln w="28575" cap="rnd">
                    <a:solidFill>
                      <a:schemeClr val="accent2"/>
                    </a:solidFill>
                    <a:round/>
                  </a:ln>
                  <a:effectLst/>
                </c:spPr>
                <c:marker>
                  <c:symbol val="none"/>
                </c:marker>
                <c:cat>
                  <c:numRef>
                    <c:extLst xmlns:c15="http://schemas.microsoft.com/office/drawing/2012/chart">
                      <c:ext xmlns:c15="http://schemas.microsoft.com/office/drawing/2012/chart" uri="{02D57815-91ED-43cb-92C2-25804820EDAC}">
                        <c15:formulaRef>
                          <c15:sqref>BIP!$B$1:$Y$1</c15:sqref>
                        </c15:formulaRef>
                      </c:ext>
                    </c:extLst>
                    <c:numCache>
                      <c:formatCode>General</c:formatCode>
                      <c:ptCount val="24"/>
                      <c:pt idx="0">
                        <c:v>2019</c:v>
                      </c:pt>
                      <c:pt idx="4">
                        <c:v>2020</c:v>
                      </c:pt>
                      <c:pt idx="8">
                        <c:v>2021</c:v>
                      </c:pt>
                      <c:pt idx="12">
                        <c:v>2022</c:v>
                      </c:pt>
                      <c:pt idx="16">
                        <c:v>2023</c:v>
                      </c:pt>
                      <c:pt idx="20">
                        <c:v>2024</c:v>
                      </c:pt>
                    </c:numCache>
                  </c:numRef>
                </c:cat>
                <c:val>
                  <c:numRef>
                    <c:extLst xmlns:c15="http://schemas.microsoft.com/office/drawing/2012/chart">
                      <c:ext xmlns:c15="http://schemas.microsoft.com/office/drawing/2012/chart" uri="{02D57815-91ED-43cb-92C2-25804820EDAC}">
                        <c15:formulaRef>
                          <c15:sqref>BIP!$B$3:$Y$3</c15:sqref>
                        </c15:formulaRef>
                      </c:ext>
                    </c:extLst>
                    <c:numCache>
                      <c:formatCode>General</c:formatCode>
                      <c:ptCount val="24"/>
                      <c:pt idx="0">
                        <c:v>851.23</c:v>
                      </c:pt>
                      <c:pt idx="1">
                        <c:v>852.84</c:v>
                      </c:pt>
                      <c:pt idx="2">
                        <c:v>878.25</c:v>
                      </c:pt>
                      <c:pt idx="3">
                        <c:v>891.79</c:v>
                      </c:pt>
                      <c:pt idx="4">
                        <c:v>864.31</c:v>
                      </c:pt>
                      <c:pt idx="5">
                        <c:v>786.4</c:v>
                      </c:pt>
                      <c:pt idx="6">
                        <c:v>863.29</c:v>
                      </c:pt>
                      <c:pt idx="7">
                        <c:v>889.73</c:v>
                      </c:pt>
                      <c:pt idx="8">
                        <c:v>864.58</c:v>
                      </c:pt>
                      <c:pt idx="9">
                        <c:v>882.21</c:v>
                      </c:pt>
                      <c:pt idx="10">
                        <c:v>922.94</c:v>
                      </c:pt>
                      <c:pt idx="11">
                        <c:v>947.72</c:v>
                      </c:pt>
                      <c:pt idx="12">
                        <c:v>943.34</c:v>
                      </c:pt>
                      <c:pt idx="13">
                        <c:v>950.28</c:v>
                      </c:pt>
                      <c:pt idx="14">
                        <c:v>976.58</c:v>
                      </c:pt>
                      <c:pt idx="15">
                        <c:v>1006.61</c:v>
                      </c:pt>
                      <c:pt idx="16">
                        <c:v>1034.0999999999999</c:v>
                      </c:pt>
                      <c:pt idx="17">
                        <c:v>1024.0999999999999</c:v>
                      </c:pt>
                      <c:pt idx="18">
                        <c:v>1048.7</c:v>
                      </c:pt>
                      <c:pt idx="19">
                        <c:v>1078.5999999999999</c:v>
                      </c:pt>
                      <c:pt idx="20">
                        <c:v>1064.8</c:v>
                      </c:pt>
                      <c:pt idx="21">
                        <c:v>1060.8</c:v>
                      </c:pt>
                      <c:pt idx="22">
                        <c:v>1078.2</c:v>
                      </c:pt>
                    </c:numCache>
                  </c:numRef>
                </c:val>
                <c:smooth val="0"/>
                <c:extLst xmlns:c15="http://schemas.microsoft.com/office/drawing/2012/chart">
                  <c:ext xmlns:c16="http://schemas.microsoft.com/office/drawing/2014/chart" uri="{C3380CC4-5D6E-409C-BE32-E72D297353CC}">
                    <c16:uniqueId val="{00000003-9093-48FB-A2DB-E6EC52F8D670}"/>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BIP!$A$4</c15:sqref>
                        </c15:formulaRef>
                      </c:ext>
                    </c:extLst>
                    <c:strCache>
                      <c:ptCount val="1"/>
                      <c:pt idx="0">
                        <c:v>nominal in Prozent ggü. Vorjahresquartal </c:v>
                      </c:pt>
                    </c:strCache>
                  </c:strRef>
                </c:tx>
                <c:spPr>
                  <a:ln w="28575" cap="rnd">
                    <a:solidFill>
                      <a:schemeClr val="accent3"/>
                    </a:solidFill>
                    <a:round/>
                  </a:ln>
                  <a:effectLst/>
                </c:spPr>
                <c:marker>
                  <c:symbol val="none"/>
                </c:marker>
                <c:cat>
                  <c:numRef>
                    <c:extLst xmlns:c15="http://schemas.microsoft.com/office/drawing/2012/chart">
                      <c:ext xmlns:c15="http://schemas.microsoft.com/office/drawing/2012/chart" uri="{02D57815-91ED-43cb-92C2-25804820EDAC}">
                        <c15:formulaRef>
                          <c15:sqref>BIP!$B$1:$Y$1</c15:sqref>
                        </c15:formulaRef>
                      </c:ext>
                    </c:extLst>
                    <c:numCache>
                      <c:formatCode>General</c:formatCode>
                      <c:ptCount val="24"/>
                      <c:pt idx="0">
                        <c:v>2019</c:v>
                      </c:pt>
                      <c:pt idx="4">
                        <c:v>2020</c:v>
                      </c:pt>
                      <c:pt idx="8">
                        <c:v>2021</c:v>
                      </c:pt>
                      <c:pt idx="12">
                        <c:v>2022</c:v>
                      </c:pt>
                      <c:pt idx="16">
                        <c:v>2023</c:v>
                      </c:pt>
                      <c:pt idx="20">
                        <c:v>2024</c:v>
                      </c:pt>
                    </c:numCache>
                  </c:numRef>
                </c:cat>
                <c:val>
                  <c:numRef>
                    <c:extLst xmlns:c15="http://schemas.microsoft.com/office/drawing/2012/chart">
                      <c:ext xmlns:c15="http://schemas.microsoft.com/office/drawing/2012/chart" uri="{02D57815-91ED-43cb-92C2-25804820EDAC}">
                        <c15:formulaRef>
                          <c15:sqref>BIP!$B$4:$Y$4</c15:sqref>
                        </c15:formulaRef>
                      </c:ext>
                    </c:extLst>
                    <c:numCache>
                      <c:formatCode>0.0</c:formatCode>
                      <c:ptCount val="24"/>
                      <c:pt idx="0">
                        <c:v>3.4</c:v>
                      </c:pt>
                      <c:pt idx="1">
                        <c:v>2.2999999999999998</c:v>
                      </c:pt>
                      <c:pt idx="2">
                        <c:v>4.3</c:v>
                      </c:pt>
                      <c:pt idx="3">
                        <c:v>3</c:v>
                      </c:pt>
                      <c:pt idx="4">
                        <c:v>1.5</c:v>
                      </c:pt>
                      <c:pt idx="5">
                        <c:v>-7.8</c:v>
                      </c:pt>
                      <c:pt idx="6">
                        <c:v>-1.7</c:v>
                      </c:pt>
                      <c:pt idx="7">
                        <c:v>-0.2</c:v>
                      </c:pt>
                      <c:pt idx="8">
                        <c:v>0</c:v>
                      </c:pt>
                      <c:pt idx="9">
                        <c:v>12.2</c:v>
                      </c:pt>
                      <c:pt idx="10">
                        <c:v>6.9</c:v>
                      </c:pt>
                      <c:pt idx="11">
                        <c:v>6.5</c:v>
                      </c:pt>
                      <c:pt idx="12">
                        <c:v>9.1</c:v>
                      </c:pt>
                      <c:pt idx="13">
                        <c:v>7.7</c:v>
                      </c:pt>
                      <c:pt idx="14">
                        <c:v>5.8</c:v>
                      </c:pt>
                      <c:pt idx="15">
                        <c:v>6.2</c:v>
                      </c:pt>
                    </c:numCache>
                  </c:numRef>
                </c:val>
                <c:smooth val="0"/>
                <c:extLst xmlns:c15="http://schemas.microsoft.com/office/drawing/2012/chart">
                  <c:ext xmlns:c16="http://schemas.microsoft.com/office/drawing/2014/chart" uri="{C3380CC4-5D6E-409C-BE32-E72D297353CC}">
                    <c16:uniqueId val="{00000004-9093-48FB-A2DB-E6EC52F8D670}"/>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BIP!$A$5</c15:sqref>
                        </c15:formulaRef>
                      </c:ext>
                    </c:extLst>
                    <c:strCache>
                      <c:ptCount val="1"/>
                      <c:pt idx="0">
                        <c:v>real in Mrd. Euro</c:v>
                      </c:pt>
                    </c:strCache>
                  </c:strRef>
                </c:tx>
                <c:spPr>
                  <a:ln w="28575" cap="rnd">
                    <a:solidFill>
                      <a:schemeClr val="accent4"/>
                    </a:solidFill>
                    <a:round/>
                  </a:ln>
                  <a:effectLst/>
                </c:spPr>
                <c:marker>
                  <c:symbol val="none"/>
                </c:marker>
                <c:cat>
                  <c:numRef>
                    <c:extLst xmlns:c15="http://schemas.microsoft.com/office/drawing/2012/chart">
                      <c:ext xmlns:c15="http://schemas.microsoft.com/office/drawing/2012/chart" uri="{02D57815-91ED-43cb-92C2-25804820EDAC}">
                        <c15:formulaRef>
                          <c15:sqref>BIP!$B$1:$Y$1</c15:sqref>
                        </c15:formulaRef>
                      </c:ext>
                    </c:extLst>
                    <c:numCache>
                      <c:formatCode>General</c:formatCode>
                      <c:ptCount val="24"/>
                      <c:pt idx="0">
                        <c:v>2019</c:v>
                      </c:pt>
                      <c:pt idx="4">
                        <c:v>2020</c:v>
                      </c:pt>
                      <c:pt idx="8">
                        <c:v>2021</c:v>
                      </c:pt>
                      <c:pt idx="12">
                        <c:v>2022</c:v>
                      </c:pt>
                      <c:pt idx="16">
                        <c:v>2023</c:v>
                      </c:pt>
                      <c:pt idx="20">
                        <c:v>2024</c:v>
                      </c:pt>
                    </c:numCache>
                  </c:numRef>
                </c:cat>
                <c:val>
                  <c:numRef>
                    <c:extLst xmlns:c15="http://schemas.microsoft.com/office/drawing/2012/chart">
                      <c:ext xmlns:c15="http://schemas.microsoft.com/office/drawing/2012/chart" uri="{02D57815-91ED-43cb-92C2-25804820EDAC}">
                        <c15:formulaRef>
                          <c15:sqref>BIP!$B$5:$Y$5</c15:sqref>
                        </c15:formulaRef>
                      </c:ext>
                    </c:extLst>
                    <c:numCache>
                      <c:formatCode>General</c:formatCode>
                      <c:ptCount val="24"/>
                      <c:pt idx="0">
                        <c:v>106.54</c:v>
                      </c:pt>
                      <c:pt idx="1">
                        <c:v>105.73</c:v>
                      </c:pt>
                      <c:pt idx="2">
                        <c:v>108.04</c:v>
                      </c:pt>
                      <c:pt idx="3">
                        <c:v>108.24</c:v>
                      </c:pt>
                      <c:pt idx="4">
                        <c:v>105.37</c:v>
                      </c:pt>
                      <c:pt idx="5">
                        <c:v>94.46</c:v>
                      </c:pt>
                      <c:pt idx="6">
                        <c:v>105.37</c:v>
                      </c:pt>
                      <c:pt idx="7">
                        <c:v>106.94</c:v>
                      </c:pt>
                      <c:pt idx="8">
                        <c:v>103.57</c:v>
                      </c:pt>
                      <c:pt idx="9">
                        <c:v>105.04</c:v>
                      </c:pt>
                      <c:pt idx="10">
                        <c:v>107.91</c:v>
                      </c:pt>
                      <c:pt idx="11">
                        <c:v>108.68</c:v>
                      </c:pt>
                      <c:pt idx="12">
                        <c:v>108.03</c:v>
                      </c:pt>
                      <c:pt idx="13">
                        <c:v>106.73</c:v>
                      </c:pt>
                      <c:pt idx="14">
                        <c:v>109.21</c:v>
                      </c:pt>
                      <c:pt idx="15">
                        <c:v>108.9</c:v>
                      </c:pt>
                      <c:pt idx="16">
                        <c:v>108.54</c:v>
                      </c:pt>
                      <c:pt idx="17">
                        <c:v>106.37</c:v>
                      </c:pt>
                      <c:pt idx="18">
                        <c:v>108.67</c:v>
                      </c:pt>
                      <c:pt idx="19">
                        <c:v>108.45</c:v>
                      </c:pt>
                      <c:pt idx="20">
                        <c:v>107.53</c:v>
                      </c:pt>
                      <c:pt idx="21">
                        <c:v>109.69</c:v>
                      </c:pt>
                    </c:numCache>
                  </c:numRef>
                </c:val>
                <c:smooth val="0"/>
                <c:extLst xmlns:c15="http://schemas.microsoft.com/office/drawing/2012/chart">
                  <c:ext xmlns:c16="http://schemas.microsoft.com/office/drawing/2014/chart" uri="{C3380CC4-5D6E-409C-BE32-E72D297353CC}">
                    <c16:uniqueId val="{00000005-9093-48FB-A2DB-E6EC52F8D670}"/>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BIP!$A$7</c15:sqref>
                        </c15:formulaRef>
                      </c:ext>
                    </c:extLst>
                    <c:strCache>
                      <c:ptCount val="1"/>
                    </c:strCache>
                  </c:strRef>
                </c:tx>
                <c:spPr>
                  <a:ln w="28575" cap="rnd">
                    <a:solidFill>
                      <a:schemeClr val="accent6"/>
                    </a:solidFill>
                    <a:round/>
                  </a:ln>
                  <a:effectLst/>
                </c:spPr>
                <c:marker>
                  <c:symbol val="none"/>
                </c:marker>
                <c:cat>
                  <c:numRef>
                    <c:extLst xmlns:c15="http://schemas.microsoft.com/office/drawing/2012/chart">
                      <c:ext xmlns:c15="http://schemas.microsoft.com/office/drawing/2012/chart" uri="{02D57815-91ED-43cb-92C2-25804820EDAC}">
                        <c15:formulaRef>
                          <c15:sqref>BIP!$B$1:$Y$1</c15:sqref>
                        </c15:formulaRef>
                      </c:ext>
                    </c:extLst>
                    <c:numCache>
                      <c:formatCode>General</c:formatCode>
                      <c:ptCount val="24"/>
                      <c:pt idx="0">
                        <c:v>2019</c:v>
                      </c:pt>
                      <c:pt idx="4">
                        <c:v>2020</c:v>
                      </c:pt>
                      <c:pt idx="8">
                        <c:v>2021</c:v>
                      </c:pt>
                      <c:pt idx="12">
                        <c:v>2022</c:v>
                      </c:pt>
                      <c:pt idx="16">
                        <c:v>2023</c:v>
                      </c:pt>
                      <c:pt idx="20">
                        <c:v>2024</c:v>
                      </c:pt>
                    </c:numCache>
                  </c:numRef>
                </c:cat>
                <c:val>
                  <c:numRef>
                    <c:extLst xmlns:c15="http://schemas.microsoft.com/office/drawing/2012/chart">
                      <c:ext xmlns:c15="http://schemas.microsoft.com/office/drawing/2012/chart" uri="{02D57815-91ED-43cb-92C2-25804820EDAC}">
                        <c15:formulaRef>
                          <c15:sqref>BIP!$B$7:$Y$7</c15:sqref>
                        </c15:formulaRef>
                      </c:ext>
                    </c:extLst>
                    <c:numCache>
                      <c:formatCode>General</c:formatCode>
                      <c:ptCount val="24"/>
                      <c:pt idx="20">
                        <c:v>0</c:v>
                      </c:pt>
                    </c:numCache>
                  </c:numRef>
                </c:val>
                <c:smooth val="0"/>
                <c:extLst xmlns:c15="http://schemas.microsoft.com/office/drawing/2012/chart">
                  <c:ext xmlns:c16="http://schemas.microsoft.com/office/drawing/2014/chart" uri="{C3380CC4-5D6E-409C-BE32-E72D297353CC}">
                    <c16:uniqueId val="{00000006-9093-48FB-A2DB-E6EC52F8D670}"/>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BIP!$A$8</c15:sqref>
                        </c15:formulaRef>
                      </c:ext>
                    </c:extLst>
                    <c:strCache>
                      <c:ptCount val="1"/>
                      <c:pt idx="0">
                        <c:v>Entwicklung des BIP Jahresdurchshnitt</c:v>
                      </c:pt>
                    </c:strCache>
                  </c:strRef>
                </c:tx>
                <c:spPr>
                  <a:ln w="28575" cap="rnd">
                    <a:solidFill>
                      <a:schemeClr val="accent1">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BIP!$B$1:$Y$1</c15:sqref>
                        </c15:formulaRef>
                      </c:ext>
                    </c:extLst>
                    <c:numCache>
                      <c:formatCode>General</c:formatCode>
                      <c:ptCount val="24"/>
                      <c:pt idx="0">
                        <c:v>2019</c:v>
                      </c:pt>
                      <c:pt idx="4">
                        <c:v>2020</c:v>
                      </c:pt>
                      <c:pt idx="8">
                        <c:v>2021</c:v>
                      </c:pt>
                      <c:pt idx="12">
                        <c:v>2022</c:v>
                      </c:pt>
                      <c:pt idx="16">
                        <c:v>2023</c:v>
                      </c:pt>
                      <c:pt idx="20">
                        <c:v>2024</c:v>
                      </c:pt>
                    </c:numCache>
                  </c:numRef>
                </c:cat>
                <c:val>
                  <c:numRef>
                    <c:extLst xmlns:c15="http://schemas.microsoft.com/office/drawing/2012/chart">
                      <c:ext xmlns:c15="http://schemas.microsoft.com/office/drawing/2012/chart" uri="{02D57815-91ED-43cb-92C2-25804820EDAC}">
                        <c15:formulaRef>
                          <c15:sqref>BIP!$B$8:$Y$8</c15:sqref>
                        </c15:formulaRef>
                      </c:ext>
                    </c:extLst>
                    <c:numCache>
                      <c:formatCode>General</c:formatCode>
                      <c:ptCount val="24"/>
                    </c:numCache>
                  </c:numRef>
                </c:val>
                <c:smooth val="0"/>
                <c:extLst xmlns:c15="http://schemas.microsoft.com/office/drawing/2012/chart">
                  <c:ext xmlns:c16="http://schemas.microsoft.com/office/drawing/2014/chart" uri="{C3380CC4-5D6E-409C-BE32-E72D297353CC}">
                    <c16:uniqueId val="{00000007-9093-48FB-A2DB-E6EC52F8D670}"/>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BIP!$A$9</c15:sqref>
                        </c15:formulaRef>
                      </c:ext>
                    </c:extLst>
                    <c:strCache>
                      <c:ptCount val="1"/>
                      <c:pt idx="0">
                        <c:v>nominal in Mrd. Euro</c:v>
                      </c:pt>
                    </c:strCache>
                  </c:strRef>
                </c:tx>
                <c:spPr>
                  <a:ln w="28575" cap="rnd">
                    <a:solidFill>
                      <a:schemeClr val="accent2">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BIP!$B$1:$Y$1</c15:sqref>
                        </c15:formulaRef>
                      </c:ext>
                    </c:extLst>
                    <c:numCache>
                      <c:formatCode>General</c:formatCode>
                      <c:ptCount val="24"/>
                      <c:pt idx="0">
                        <c:v>2019</c:v>
                      </c:pt>
                      <c:pt idx="4">
                        <c:v>2020</c:v>
                      </c:pt>
                      <c:pt idx="8">
                        <c:v>2021</c:v>
                      </c:pt>
                      <c:pt idx="12">
                        <c:v>2022</c:v>
                      </c:pt>
                      <c:pt idx="16">
                        <c:v>2023</c:v>
                      </c:pt>
                      <c:pt idx="20">
                        <c:v>2024</c:v>
                      </c:pt>
                    </c:numCache>
                  </c:numRef>
                </c:cat>
                <c:val>
                  <c:numRef>
                    <c:extLst xmlns:c15="http://schemas.microsoft.com/office/drawing/2012/chart">
                      <c:ext xmlns:c15="http://schemas.microsoft.com/office/drawing/2012/chart" uri="{02D57815-91ED-43cb-92C2-25804820EDAC}">
                        <c15:formulaRef>
                          <c15:sqref>BIP!$B$9:$Y$9</c15:sqref>
                        </c15:formulaRef>
                      </c:ext>
                    </c:extLst>
                    <c:numCache>
                      <c:formatCode>General</c:formatCode>
                      <c:ptCount val="24"/>
                      <c:pt idx="0" formatCode="#\ ##0.000">
                        <c:v>3474.11</c:v>
                      </c:pt>
                      <c:pt idx="4" formatCode="#\ ##0.000">
                        <c:v>3403.73</c:v>
                      </c:pt>
                      <c:pt idx="8">
                        <c:v>3617.45</c:v>
                      </c:pt>
                      <c:pt idx="12">
                        <c:v>3876.81</c:v>
                      </c:pt>
                      <c:pt idx="16" formatCode="0.00">
                        <c:v>4185.5</c:v>
                      </c:pt>
                    </c:numCache>
                  </c:numRef>
                </c:val>
                <c:smooth val="0"/>
                <c:extLst xmlns:c15="http://schemas.microsoft.com/office/drawing/2012/chart">
                  <c:ext xmlns:c16="http://schemas.microsoft.com/office/drawing/2014/chart" uri="{C3380CC4-5D6E-409C-BE32-E72D297353CC}">
                    <c16:uniqueId val="{00000008-9093-48FB-A2DB-E6EC52F8D670}"/>
                  </c:ext>
                </c:extLst>
              </c15:ser>
            </c15:filteredLineSeries>
            <c15:filteredLineSeries>
              <c15:ser>
                <c:idx val="8"/>
                <c:order val="8"/>
                <c:tx>
                  <c:strRef>
                    <c:extLst xmlns:c15="http://schemas.microsoft.com/office/drawing/2012/chart">
                      <c:ext xmlns:c15="http://schemas.microsoft.com/office/drawing/2012/chart" uri="{02D57815-91ED-43cb-92C2-25804820EDAC}">
                        <c15:formulaRef>
                          <c15:sqref>BIP!$A$10</c15:sqref>
                        </c15:formulaRef>
                      </c:ext>
                    </c:extLst>
                    <c:strCache>
                      <c:ptCount val="1"/>
                      <c:pt idx="0">
                        <c:v>nominal in Prozent ggü. Vorjahr </c:v>
                      </c:pt>
                    </c:strCache>
                  </c:strRef>
                </c:tx>
                <c:spPr>
                  <a:ln w="28575" cap="rnd">
                    <a:solidFill>
                      <a:schemeClr val="accent3">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BIP!$B$1:$Y$1</c15:sqref>
                        </c15:formulaRef>
                      </c:ext>
                    </c:extLst>
                    <c:numCache>
                      <c:formatCode>General</c:formatCode>
                      <c:ptCount val="24"/>
                      <c:pt idx="0">
                        <c:v>2019</c:v>
                      </c:pt>
                      <c:pt idx="4">
                        <c:v>2020</c:v>
                      </c:pt>
                      <c:pt idx="8">
                        <c:v>2021</c:v>
                      </c:pt>
                      <c:pt idx="12">
                        <c:v>2022</c:v>
                      </c:pt>
                      <c:pt idx="16">
                        <c:v>2023</c:v>
                      </c:pt>
                      <c:pt idx="20">
                        <c:v>2024</c:v>
                      </c:pt>
                    </c:numCache>
                  </c:numRef>
                </c:cat>
                <c:val>
                  <c:numRef>
                    <c:extLst xmlns:c15="http://schemas.microsoft.com/office/drawing/2012/chart">
                      <c:ext xmlns:c15="http://schemas.microsoft.com/office/drawing/2012/chart" uri="{02D57815-91ED-43cb-92C2-25804820EDAC}">
                        <c15:formulaRef>
                          <c15:sqref>BIP!$B$10:$Y$10</c15:sqref>
                        </c15:formulaRef>
                      </c:ext>
                    </c:extLst>
                    <c:numCache>
                      <c:formatCode>General</c:formatCode>
                      <c:ptCount val="24"/>
                      <c:pt idx="0" formatCode="0.0">
                        <c:v>3.2286915568497676</c:v>
                      </c:pt>
                      <c:pt idx="4" formatCode="0.0">
                        <c:v>-2.0258425899007335</c:v>
                      </c:pt>
                      <c:pt idx="8" formatCode="0.0">
                        <c:v>6.2789939272503972</c:v>
                      </c:pt>
                      <c:pt idx="12" formatCode="0.0">
                        <c:v>7.1696913571714873</c:v>
                      </c:pt>
                      <c:pt idx="16" formatCode="0.0">
                        <c:v>7.3752239875761572E-2</c:v>
                      </c:pt>
                    </c:numCache>
                  </c:numRef>
                </c:val>
                <c:smooth val="0"/>
                <c:extLst xmlns:c15="http://schemas.microsoft.com/office/drawing/2012/chart">
                  <c:ext xmlns:c16="http://schemas.microsoft.com/office/drawing/2014/chart" uri="{C3380CC4-5D6E-409C-BE32-E72D297353CC}">
                    <c16:uniqueId val="{00000009-9093-48FB-A2DB-E6EC52F8D670}"/>
                  </c:ext>
                </c:extLst>
              </c15:ser>
            </c15:filteredLineSeries>
            <c15:filteredLineSeries>
              <c15:ser>
                <c:idx val="9"/>
                <c:order val="9"/>
                <c:tx>
                  <c:strRef>
                    <c:extLst xmlns:c15="http://schemas.microsoft.com/office/drawing/2012/chart">
                      <c:ext xmlns:c15="http://schemas.microsoft.com/office/drawing/2012/chart" uri="{02D57815-91ED-43cb-92C2-25804820EDAC}">
                        <c15:formulaRef>
                          <c15:sqref>BIP!$A$11</c15:sqref>
                        </c15:formulaRef>
                      </c:ext>
                    </c:extLst>
                    <c:strCache>
                      <c:ptCount val="1"/>
                      <c:pt idx="0">
                        <c:v>real in Mrd. Euro</c:v>
                      </c:pt>
                    </c:strCache>
                  </c:strRef>
                </c:tx>
                <c:spPr>
                  <a:ln w="28575" cap="rnd">
                    <a:solidFill>
                      <a:schemeClr val="accent4">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BIP!$B$1:$Y$1</c15:sqref>
                        </c15:formulaRef>
                      </c:ext>
                    </c:extLst>
                    <c:numCache>
                      <c:formatCode>General</c:formatCode>
                      <c:ptCount val="24"/>
                      <c:pt idx="0">
                        <c:v>2019</c:v>
                      </c:pt>
                      <c:pt idx="4">
                        <c:v>2020</c:v>
                      </c:pt>
                      <c:pt idx="8">
                        <c:v>2021</c:v>
                      </c:pt>
                      <c:pt idx="12">
                        <c:v>2022</c:v>
                      </c:pt>
                      <c:pt idx="16">
                        <c:v>2023</c:v>
                      </c:pt>
                      <c:pt idx="20">
                        <c:v>2024</c:v>
                      </c:pt>
                    </c:numCache>
                  </c:numRef>
                </c:cat>
                <c:val>
                  <c:numRef>
                    <c:extLst xmlns:c15="http://schemas.microsoft.com/office/drawing/2012/chart">
                      <c:ext xmlns:c15="http://schemas.microsoft.com/office/drawing/2012/chart" uri="{02D57815-91ED-43cb-92C2-25804820EDAC}">
                        <c15:formulaRef>
                          <c15:sqref>BIP!$B$11:$Y$11</c15:sqref>
                        </c15:formulaRef>
                      </c:ext>
                    </c:extLst>
                    <c:numCache>
                      <c:formatCode>General</c:formatCode>
                      <c:ptCount val="24"/>
                      <c:pt idx="0" formatCode="#\ ##0.00">
                        <c:v>107.14</c:v>
                      </c:pt>
                      <c:pt idx="4" formatCode="#\ ##0.00">
                        <c:v>103.04</c:v>
                      </c:pt>
                      <c:pt idx="8" formatCode="#\ ##0.00">
                        <c:v>106.3</c:v>
                      </c:pt>
                      <c:pt idx="12" formatCode="#\ ##0.00">
                        <c:v>108.22</c:v>
                      </c:pt>
                      <c:pt idx="16">
                        <c:v>107.89</c:v>
                      </c:pt>
                      <c:pt idx="20">
                        <c:v>108.61</c:v>
                      </c:pt>
                    </c:numCache>
                  </c:numRef>
                </c:val>
                <c:smooth val="0"/>
                <c:extLst xmlns:c15="http://schemas.microsoft.com/office/drawing/2012/chart">
                  <c:ext xmlns:c16="http://schemas.microsoft.com/office/drawing/2014/chart" uri="{C3380CC4-5D6E-409C-BE32-E72D297353CC}">
                    <c16:uniqueId val="{0000000A-9093-48FB-A2DB-E6EC52F8D670}"/>
                  </c:ext>
                </c:extLst>
              </c15:ser>
            </c15:filteredLineSeries>
            <c15:filteredLineSeries>
              <c15:ser>
                <c:idx val="10"/>
                <c:order val="10"/>
                <c:tx>
                  <c:strRef>
                    <c:extLst xmlns:c15="http://schemas.microsoft.com/office/drawing/2012/chart">
                      <c:ext xmlns:c15="http://schemas.microsoft.com/office/drawing/2012/chart" uri="{02D57815-91ED-43cb-92C2-25804820EDAC}">
                        <c15:formulaRef>
                          <c15:sqref>BIP!$A$12</c15:sqref>
                        </c15:formulaRef>
                      </c:ext>
                    </c:extLst>
                    <c:strCache>
                      <c:ptCount val="1"/>
                      <c:pt idx="0">
                        <c:v>real in Prozent ggü. Vorjahr</c:v>
                      </c:pt>
                    </c:strCache>
                  </c:strRef>
                </c:tx>
                <c:spPr>
                  <a:ln w="28575" cap="rnd">
                    <a:solidFill>
                      <a:schemeClr val="accent5">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BIP!$B$1:$Y$1</c15:sqref>
                        </c15:formulaRef>
                      </c:ext>
                    </c:extLst>
                    <c:numCache>
                      <c:formatCode>General</c:formatCode>
                      <c:ptCount val="24"/>
                      <c:pt idx="0">
                        <c:v>2019</c:v>
                      </c:pt>
                      <c:pt idx="4">
                        <c:v>2020</c:v>
                      </c:pt>
                      <c:pt idx="8">
                        <c:v>2021</c:v>
                      </c:pt>
                      <c:pt idx="12">
                        <c:v>2022</c:v>
                      </c:pt>
                      <c:pt idx="16">
                        <c:v>2023</c:v>
                      </c:pt>
                      <c:pt idx="20">
                        <c:v>2024</c:v>
                      </c:pt>
                    </c:numCache>
                  </c:numRef>
                </c:cat>
                <c:val>
                  <c:numRef>
                    <c:extLst xmlns:c15="http://schemas.microsoft.com/office/drawing/2012/chart">
                      <c:ext xmlns:c15="http://schemas.microsoft.com/office/drawing/2012/chart" uri="{02D57815-91ED-43cb-92C2-25804820EDAC}">
                        <c15:formulaRef>
                          <c15:sqref>BIP!$B$12:$Y$12</c15:sqref>
                        </c15:formulaRef>
                      </c:ext>
                    </c:extLst>
                    <c:numCache>
                      <c:formatCode>General</c:formatCode>
                      <c:ptCount val="24"/>
                      <c:pt idx="0" formatCode="#0.0;[&lt;=-0.05]\-\ #0.0;0.0">
                        <c:v>1.0754716981132191</c:v>
                      </c:pt>
                      <c:pt idx="4" formatCode="#0.0;[&lt;=-0.05]\-\ #0.0;0.0">
                        <c:v>-3.8267687138323652</c:v>
                      </c:pt>
                      <c:pt idx="8" formatCode="#0.0;[&lt;=-0.05]\-\ #0.0;0.0">
                        <c:v>3.1638198757763831</c:v>
                      </c:pt>
                      <c:pt idx="12" formatCode="#0.0;[&lt;=-0.05]\-\ #0.0;0.0">
                        <c:v>1.8062088428974619</c:v>
                      </c:pt>
                      <c:pt idx="16">
                        <c:v>-0.3</c:v>
                      </c:pt>
                    </c:numCache>
                  </c:numRef>
                </c:val>
                <c:smooth val="0"/>
                <c:extLst xmlns:c15="http://schemas.microsoft.com/office/drawing/2012/chart">
                  <c:ext xmlns:c16="http://schemas.microsoft.com/office/drawing/2014/chart" uri="{C3380CC4-5D6E-409C-BE32-E72D297353CC}">
                    <c16:uniqueId val="{0000000B-9093-48FB-A2DB-E6EC52F8D670}"/>
                  </c:ext>
                </c:extLst>
              </c15:ser>
            </c15:filteredLineSeries>
            <c15:filteredLineSeries>
              <c15:ser>
                <c:idx val="11"/>
                <c:order val="11"/>
                <c:tx>
                  <c:strRef>
                    <c:extLst xmlns:c15="http://schemas.microsoft.com/office/drawing/2012/chart">
                      <c:ext xmlns:c15="http://schemas.microsoft.com/office/drawing/2012/chart" uri="{02D57815-91ED-43cb-92C2-25804820EDAC}">
                        <c15:formulaRef>
                          <c15:sqref>BIP!$A$13</c15:sqref>
                        </c15:formulaRef>
                      </c:ext>
                    </c:extLst>
                    <c:strCache>
                      <c:ptCount val="1"/>
                    </c:strCache>
                  </c:strRef>
                </c:tx>
                <c:spPr>
                  <a:ln w="28575" cap="rnd">
                    <a:solidFill>
                      <a:schemeClr val="accent6">
                        <a:lumMod val="60000"/>
                      </a:schemeClr>
                    </a:solidFill>
                    <a:round/>
                  </a:ln>
                  <a:effectLst/>
                </c:spPr>
                <c:marker>
                  <c:symbol val="none"/>
                </c:marker>
                <c:cat>
                  <c:numRef>
                    <c:extLst xmlns:c15="http://schemas.microsoft.com/office/drawing/2012/chart">
                      <c:ext xmlns:c15="http://schemas.microsoft.com/office/drawing/2012/chart" uri="{02D57815-91ED-43cb-92C2-25804820EDAC}">
                        <c15:formulaRef>
                          <c15:sqref>BIP!$B$1:$Y$1</c15:sqref>
                        </c15:formulaRef>
                      </c:ext>
                    </c:extLst>
                    <c:numCache>
                      <c:formatCode>General</c:formatCode>
                      <c:ptCount val="24"/>
                      <c:pt idx="0">
                        <c:v>2019</c:v>
                      </c:pt>
                      <c:pt idx="4">
                        <c:v>2020</c:v>
                      </c:pt>
                      <c:pt idx="8">
                        <c:v>2021</c:v>
                      </c:pt>
                      <c:pt idx="12">
                        <c:v>2022</c:v>
                      </c:pt>
                      <c:pt idx="16">
                        <c:v>2023</c:v>
                      </c:pt>
                      <c:pt idx="20">
                        <c:v>2024</c:v>
                      </c:pt>
                    </c:numCache>
                  </c:numRef>
                </c:cat>
                <c:val>
                  <c:numRef>
                    <c:extLst xmlns:c15="http://schemas.microsoft.com/office/drawing/2012/chart">
                      <c:ext xmlns:c15="http://schemas.microsoft.com/office/drawing/2012/chart" uri="{02D57815-91ED-43cb-92C2-25804820EDAC}">
                        <c15:formulaRef>
                          <c15:sqref>BIP!$B$13:$Y$13</c15:sqref>
                        </c15:formulaRef>
                      </c:ext>
                    </c:extLst>
                    <c:numCache>
                      <c:formatCode>General</c:formatCode>
                      <c:ptCount val="24"/>
                    </c:numCache>
                  </c:numRef>
                </c:val>
                <c:smooth val="0"/>
                <c:extLst xmlns:c15="http://schemas.microsoft.com/office/drawing/2012/chart">
                  <c:ext xmlns:c16="http://schemas.microsoft.com/office/drawing/2014/chart" uri="{C3380CC4-5D6E-409C-BE32-E72D297353CC}">
                    <c16:uniqueId val="{0000000C-9093-48FB-A2DB-E6EC52F8D670}"/>
                  </c:ext>
                </c:extLst>
              </c15:ser>
            </c15:filteredLineSeries>
            <c15:filteredLineSeries>
              <c15:ser>
                <c:idx val="12"/>
                <c:order val="12"/>
                <c:tx>
                  <c:strRef>
                    <c:extLst xmlns:c15="http://schemas.microsoft.com/office/drawing/2012/chart">
                      <c:ext xmlns:c15="http://schemas.microsoft.com/office/drawing/2012/chart" uri="{02D57815-91ED-43cb-92C2-25804820EDAC}">
                        <c15:formulaRef>
                          <c15:sqref>BIP!$A$14</c15:sqref>
                        </c15:formulaRef>
                      </c:ext>
                    </c:extLst>
                    <c:strCache>
                      <c:ptCount val="1"/>
                      <c:pt idx="0">
                        <c:v>Jahresdurchschnitt</c:v>
                      </c:pt>
                    </c:strCache>
                  </c:strRef>
                </c:tx>
                <c:spPr>
                  <a:ln w="28575" cap="rnd">
                    <a:solidFill>
                      <a:schemeClr val="accent1">
                        <a:lumMod val="80000"/>
                        <a:lumOff val="20000"/>
                      </a:schemeClr>
                    </a:solidFill>
                    <a:round/>
                  </a:ln>
                  <a:effectLst/>
                </c:spPr>
                <c:marker>
                  <c:symbol val="none"/>
                </c:marker>
                <c:cat>
                  <c:numRef>
                    <c:extLst xmlns:c15="http://schemas.microsoft.com/office/drawing/2012/chart">
                      <c:ext xmlns:c15="http://schemas.microsoft.com/office/drawing/2012/chart" uri="{02D57815-91ED-43cb-92C2-25804820EDAC}">
                        <c15:formulaRef>
                          <c15:sqref>BIP!$B$1:$Y$1</c15:sqref>
                        </c15:formulaRef>
                      </c:ext>
                    </c:extLst>
                    <c:numCache>
                      <c:formatCode>General</c:formatCode>
                      <c:ptCount val="24"/>
                      <c:pt idx="0">
                        <c:v>2019</c:v>
                      </c:pt>
                      <c:pt idx="4">
                        <c:v>2020</c:v>
                      </c:pt>
                      <c:pt idx="8">
                        <c:v>2021</c:v>
                      </c:pt>
                      <c:pt idx="12">
                        <c:v>2022</c:v>
                      </c:pt>
                      <c:pt idx="16">
                        <c:v>2023</c:v>
                      </c:pt>
                      <c:pt idx="20">
                        <c:v>2024</c:v>
                      </c:pt>
                    </c:numCache>
                  </c:numRef>
                </c:cat>
                <c:val>
                  <c:numRef>
                    <c:extLst xmlns:c15="http://schemas.microsoft.com/office/drawing/2012/chart">
                      <c:ext xmlns:c15="http://schemas.microsoft.com/office/drawing/2012/chart" uri="{02D57815-91ED-43cb-92C2-25804820EDAC}">
                        <c15:formulaRef>
                          <c15:sqref>BIP!$B$14:$Y$14</c15:sqref>
                        </c15:formulaRef>
                      </c:ext>
                    </c:extLst>
                    <c:numCache>
                      <c:formatCode>#\ ##0.000</c:formatCode>
                      <c:ptCount val="24"/>
                      <c:pt idx="0">
                        <c:v>107.14</c:v>
                      </c:pt>
                      <c:pt idx="1">
                        <c:v>107.14</c:v>
                      </c:pt>
                      <c:pt idx="2">
                        <c:v>107.14</c:v>
                      </c:pt>
                      <c:pt idx="3">
                        <c:v>107.14</c:v>
                      </c:pt>
                      <c:pt idx="4" formatCode="#\ ##0.00">
                        <c:v>103.04</c:v>
                      </c:pt>
                      <c:pt idx="5" formatCode="#\ ##0.00">
                        <c:v>103.04</c:v>
                      </c:pt>
                      <c:pt idx="6" formatCode="#\ ##0.00">
                        <c:v>103.04</c:v>
                      </c:pt>
                      <c:pt idx="7" formatCode="#\ ##0.00">
                        <c:v>103.04</c:v>
                      </c:pt>
                      <c:pt idx="8" formatCode="General">
                        <c:v>106.3</c:v>
                      </c:pt>
                      <c:pt idx="9" formatCode="General">
                        <c:v>106.3</c:v>
                      </c:pt>
                      <c:pt idx="10" formatCode="General">
                        <c:v>106.3</c:v>
                      </c:pt>
                      <c:pt idx="11" formatCode="General">
                        <c:v>106.3</c:v>
                      </c:pt>
                      <c:pt idx="12" formatCode="General">
                        <c:v>108.22</c:v>
                      </c:pt>
                      <c:pt idx="13" formatCode="General">
                        <c:v>108.22</c:v>
                      </c:pt>
                      <c:pt idx="14" formatCode="General">
                        <c:v>108.22</c:v>
                      </c:pt>
                      <c:pt idx="15" formatCode="General">
                        <c:v>108.22</c:v>
                      </c:pt>
                      <c:pt idx="16" formatCode="General">
                        <c:v>107.89</c:v>
                      </c:pt>
                      <c:pt idx="17" formatCode="General">
                        <c:v>107.89</c:v>
                      </c:pt>
                      <c:pt idx="18" formatCode="General">
                        <c:v>107.89</c:v>
                      </c:pt>
                      <c:pt idx="19" formatCode="General">
                        <c:v>107.89</c:v>
                      </c:pt>
                      <c:pt idx="20" formatCode="General">
                        <c:v>108.61</c:v>
                      </c:pt>
                      <c:pt idx="21" formatCode="General">
                        <c:v>108.61</c:v>
                      </c:pt>
                    </c:numCache>
                  </c:numRef>
                </c:val>
                <c:smooth val="0"/>
                <c:extLst xmlns:c15="http://schemas.microsoft.com/office/drawing/2012/chart">
                  <c:ext xmlns:c16="http://schemas.microsoft.com/office/drawing/2014/chart" uri="{C3380CC4-5D6E-409C-BE32-E72D297353CC}">
                    <c16:uniqueId val="{0000000D-9093-48FB-A2DB-E6EC52F8D670}"/>
                  </c:ext>
                </c:extLst>
              </c15:ser>
            </c15:filteredLineSeries>
          </c:ext>
        </c:extLst>
      </c:lineChart>
      <c:catAx>
        <c:axId val="23848627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dirty="0">
                    <a:latin typeface="Open Sans" pitchFamily="2" charset="0"/>
                    <a:ea typeface="Open Sans" pitchFamily="2" charset="0"/>
                    <a:cs typeface="Open Sans" pitchFamily="2" charset="0"/>
                  </a:rPr>
                  <a:t>Quelle: </a:t>
                </a:r>
                <a:r>
                  <a:rPr lang="de-DE" dirty="0" err="1">
                    <a:latin typeface="Open Sans" pitchFamily="2" charset="0"/>
                    <a:ea typeface="Open Sans" pitchFamily="2" charset="0"/>
                    <a:cs typeface="Open Sans" pitchFamily="2" charset="0"/>
                  </a:rPr>
                  <a:t>destatis</a:t>
                </a:r>
                <a:r>
                  <a:rPr lang="de-DE" dirty="0">
                    <a:latin typeface="Open Sans" pitchFamily="2" charset="0"/>
                    <a:ea typeface="Open Sans" pitchFamily="2" charset="0"/>
                    <a:cs typeface="Open Sans" pitchFamily="2" charset="0"/>
                  </a:rPr>
                  <a:t>;</a:t>
                </a:r>
                <a:r>
                  <a:rPr lang="de-DE" baseline="0" dirty="0">
                    <a:latin typeface="Open Sans" pitchFamily="2" charset="0"/>
                    <a:ea typeface="Open Sans" pitchFamily="2" charset="0"/>
                    <a:cs typeface="Open Sans" pitchFamily="2" charset="0"/>
                  </a:rPr>
                  <a:t> </a:t>
                </a:r>
                <a:r>
                  <a:rPr lang="de-DE" dirty="0">
                    <a:latin typeface="Open Sans" pitchFamily="2" charset="0"/>
                    <a:ea typeface="Open Sans" pitchFamily="2" charset="0"/>
                    <a:cs typeface="Open Sans" pitchFamily="2" charset="0"/>
                  </a:rPr>
                  <a:t>Grafik: BGA</a:t>
                </a:r>
              </a:p>
            </c:rich>
          </c:tx>
          <c:layout>
            <c:manualLayout>
              <c:xMode val="edge"/>
              <c:yMode val="edge"/>
              <c:x val="1.6099107611548557E-3"/>
              <c:y val="0.94866421490059849"/>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38488192"/>
        <c:crosses val="autoZero"/>
        <c:auto val="1"/>
        <c:lblAlgn val="ctr"/>
        <c:lblOffset val="100"/>
        <c:noMultiLvlLbl val="0"/>
      </c:catAx>
      <c:valAx>
        <c:axId val="23848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38486272"/>
        <c:crosses val="autoZero"/>
        <c:crossBetween val="between"/>
        <c:majorUnit val="5"/>
      </c:valAx>
      <c:spPr>
        <a:noFill/>
        <a:ln>
          <a:noFill/>
        </a:ln>
        <a:effectLst/>
      </c:spPr>
    </c:plotArea>
    <c:legend>
      <c:legendPos val="b"/>
      <c:layout>
        <c:manualLayout>
          <c:xMode val="edge"/>
          <c:yMode val="edge"/>
          <c:x val="5.8545558374240879E-2"/>
          <c:y val="0.86725140318822236"/>
          <c:w val="0.73530304527833612"/>
          <c:h val="7.2555131357511599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Open Sans" pitchFamily="2" charset="0"/>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sz="1400" b="1" dirty="0">
                <a:solidFill>
                  <a:schemeClr val="tx1"/>
                </a:solidFill>
                <a:latin typeface="open sans" pitchFamily="2" charset="0"/>
                <a:ea typeface="open sans" pitchFamily="2" charset="0"/>
                <a:cs typeface="open sans" pitchFamily="2" charset="0"/>
              </a:rPr>
              <a:t>Entstehung, Anteile</a:t>
            </a:r>
            <a:r>
              <a:rPr lang="de-DE" sz="1400" b="1" baseline="0" dirty="0">
                <a:solidFill>
                  <a:schemeClr val="tx1"/>
                </a:solidFill>
                <a:latin typeface="open sans" pitchFamily="2" charset="0"/>
                <a:ea typeface="open sans" pitchFamily="2" charset="0"/>
                <a:cs typeface="open sans" pitchFamily="2" charset="0"/>
              </a:rPr>
              <a:t> am BIP in %</a:t>
            </a:r>
            <a:endParaRPr lang="de-DE" sz="1400" b="1" dirty="0">
              <a:solidFill>
                <a:schemeClr val="tx1"/>
              </a:solidFill>
              <a:latin typeface="open sans" pitchFamily="2" charset="0"/>
              <a:ea typeface="open sans" pitchFamily="2" charset="0"/>
              <a:cs typeface="open sans" pitchFamily="2"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3.4701236308673125E-2"/>
          <c:y val="0.17478764818827178"/>
          <c:w val="0.91744326430101586"/>
          <c:h val="0.39400553118779613"/>
        </c:manualLayout>
      </c:layout>
      <c:barChart>
        <c:barDir val="bar"/>
        <c:grouping val="stacked"/>
        <c:varyColors val="0"/>
        <c:ser>
          <c:idx val="0"/>
          <c:order val="0"/>
          <c:tx>
            <c:strRef>
              <c:f>'BIP Struktur'!$B$1</c:f>
              <c:strCache>
                <c:ptCount val="1"/>
                <c:pt idx="0">
                  <c:v>Land und Forstwirtschaft, Fischerei</c:v>
                </c:pt>
              </c:strCache>
            </c:strRef>
          </c:tx>
          <c:spPr>
            <a:solidFill>
              <a:schemeClr val="accent1"/>
            </a:solidFill>
            <a:ln>
              <a:noFill/>
            </a:ln>
            <a:effectLst/>
          </c:spPr>
          <c:invertIfNegative val="0"/>
          <c:dLbls>
            <c:dLbl>
              <c:idx val="0"/>
              <c:layout>
                <c:manualLayout>
                  <c:x val="2.5881129880355212E-2"/>
                  <c:y val="0.15659955257270694"/>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de-DE"/>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5DA-4700-8AB3-89163D5AC8B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'BIP Struktur'!$B$2</c:f>
              <c:numCache>
                <c:formatCode>General</c:formatCode>
                <c:ptCount val="1"/>
                <c:pt idx="0">
                  <c:v>0.9</c:v>
                </c:pt>
              </c:numCache>
            </c:numRef>
          </c:val>
          <c:extLst>
            <c:ext xmlns:c16="http://schemas.microsoft.com/office/drawing/2014/chart" uri="{C3380CC4-5D6E-409C-BE32-E72D297353CC}">
              <c16:uniqueId val="{00000000-F5DA-4700-8AB3-89163D5AC8B1}"/>
            </c:ext>
          </c:extLst>
        </c:ser>
        <c:ser>
          <c:idx val="1"/>
          <c:order val="1"/>
          <c:tx>
            <c:strRef>
              <c:f>'BIP Struktur'!$C$1</c:f>
              <c:strCache>
                <c:ptCount val="1"/>
                <c:pt idx="0">
                  <c:v>Baugewerbe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030A0"/>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'BIP Struktur'!$C$2</c:f>
              <c:numCache>
                <c:formatCode>General</c:formatCode>
                <c:ptCount val="1"/>
                <c:pt idx="0">
                  <c:v>5.4</c:v>
                </c:pt>
              </c:numCache>
            </c:numRef>
          </c:val>
          <c:extLst>
            <c:ext xmlns:c16="http://schemas.microsoft.com/office/drawing/2014/chart" uri="{C3380CC4-5D6E-409C-BE32-E72D297353CC}">
              <c16:uniqueId val="{00000001-F5DA-4700-8AB3-89163D5AC8B1}"/>
            </c:ext>
          </c:extLst>
        </c:ser>
        <c:ser>
          <c:idx val="2"/>
          <c:order val="2"/>
          <c:tx>
            <c:strRef>
              <c:f>'BIP Struktur'!$D$1</c:f>
              <c:strCache>
                <c:ptCount val="1"/>
                <c:pt idx="0">
                  <c:v>Produzierendes Gewerbe ohne Baugewerbe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030A0"/>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'BIP Struktur'!$D$2</c:f>
              <c:numCache>
                <c:formatCode>General</c:formatCode>
                <c:ptCount val="1"/>
                <c:pt idx="0">
                  <c:v>23.1</c:v>
                </c:pt>
              </c:numCache>
            </c:numRef>
          </c:val>
          <c:extLst>
            <c:ext xmlns:c16="http://schemas.microsoft.com/office/drawing/2014/chart" uri="{C3380CC4-5D6E-409C-BE32-E72D297353CC}">
              <c16:uniqueId val="{00000002-F5DA-4700-8AB3-89163D5AC8B1}"/>
            </c:ext>
          </c:extLst>
        </c:ser>
        <c:ser>
          <c:idx val="3"/>
          <c:order val="3"/>
          <c:tx>
            <c:strRef>
              <c:f>'BIP Struktur'!$E$1</c:f>
              <c:strCache>
                <c:ptCount val="1"/>
                <c:pt idx="0">
                  <c:v>Dienstleistungsbereiche</c:v>
                </c:pt>
              </c:strCache>
            </c:strRef>
          </c:tx>
          <c:spPr>
            <a:solidFill>
              <a:srgbClr val="97FD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030A0"/>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'BIP Struktur'!$E$2</c:f>
              <c:numCache>
                <c:formatCode>General</c:formatCode>
                <c:ptCount val="1"/>
                <c:pt idx="0">
                  <c:v>70.599999999999994</c:v>
                </c:pt>
              </c:numCache>
            </c:numRef>
          </c:val>
          <c:extLst>
            <c:ext xmlns:c16="http://schemas.microsoft.com/office/drawing/2014/chart" uri="{C3380CC4-5D6E-409C-BE32-E72D297353CC}">
              <c16:uniqueId val="{00000003-F5DA-4700-8AB3-89163D5AC8B1}"/>
            </c:ext>
          </c:extLst>
        </c:ser>
        <c:dLbls>
          <c:dLblPos val="inEnd"/>
          <c:showLegendKey val="0"/>
          <c:showVal val="1"/>
          <c:showCatName val="0"/>
          <c:showSerName val="0"/>
          <c:showPercent val="0"/>
          <c:showBubbleSize val="0"/>
        </c:dLbls>
        <c:gapWidth val="150"/>
        <c:overlap val="100"/>
        <c:axId val="239714304"/>
        <c:axId val="239715840"/>
      </c:barChart>
      <c:catAx>
        <c:axId val="239714304"/>
        <c:scaling>
          <c:orientation val="minMax"/>
        </c:scaling>
        <c:delete val="1"/>
        <c:axPos val="l"/>
        <c:numFmt formatCode="General" sourceLinked="1"/>
        <c:majorTickMark val="none"/>
        <c:minorTickMark val="none"/>
        <c:tickLblPos val="nextTo"/>
        <c:crossAx val="239715840"/>
        <c:crosses val="autoZero"/>
        <c:auto val="1"/>
        <c:lblAlgn val="ctr"/>
        <c:lblOffset val="100"/>
        <c:noMultiLvlLbl val="0"/>
      </c:catAx>
      <c:valAx>
        <c:axId val="239715840"/>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39714304"/>
        <c:crosses val="autoZero"/>
        <c:crossBetween val="between"/>
      </c:valAx>
      <c:spPr>
        <a:noFill/>
        <a:ln>
          <a:noFill/>
        </a:ln>
        <a:effectLst/>
      </c:spPr>
    </c:plotArea>
    <c:legend>
      <c:legendPos val="b"/>
      <c:layout>
        <c:manualLayout>
          <c:xMode val="edge"/>
          <c:yMode val="edge"/>
          <c:x val="0"/>
          <c:y val="0.67451707798270188"/>
          <c:w val="0.99903569091135669"/>
          <c:h val="0.3254827278861732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Open Sans" pitchFamily="2" charset="0"/>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kumimoji="0" lang="de-DE" sz="1400" b="1" i="0" u="none" strike="noStrike" kern="1200" cap="none" spc="0" normalizeH="0" baseline="0" noProof="0" dirty="0">
                <a:ln>
                  <a:noFill/>
                </a:ln>
                <a:solidFill>
                  <a:schemeClr val="bg1"/>
                </a:solidFill>
                <a:effectLst/>
                <a:uLnTx/>
                <a:uFillTx/>
                <a:latin typeface="open sans" pitchFamily="2" charset="0"/>
                <a:ea typeface="open sans" pitchFamily="2" charset="0"/>
                <a:cs typeface="open sans" pitchFamily="2" charset="0"/>
              </a:rPr>
              <a:t>Verwendungsstruktur, Anteile am BIP in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3.4701326345119042E-2"/>
          <c:y val="0.1405441434367794"/>
          <c:w val="0.91744328092109817"/>
          <c:h val="0.38953125825714746"/>
        </c:manualLayout>
      </c:layout>
      <c:barChart>
        <c:barDir val="bar"/>
        <c:grouping val="stacked"/>
        <c:varyColors val="0"/>
        <c:ser>
          <c:idx val="0"/>
          <c:order val="0"/>
          <c:tx>
            <c:strRef>
              <c:f>'BIP Struktur'!$B$18</c:f>
              <c:strCache>
                <c:ptCount val="1"/>
                <c:pt idx="0">
                  <c:v>Außenbeitrag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030A0"/>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'BIP Struktur'!$B$19</c:f>
              <c:numCache>
                <c:formatCode>General</c:formatCode>
                <c:ptCount val="1"/>
                <c:pt idx="0">
                  <c:v>3.9</c:v>
                </c:pt>
              </c:numCache>
            </c:numRef>
          </c:val>
          <c:extLst>
            <c:ext xmlns:c16="http://schemas.microsoft.com/office/drawing/2014/chart" uri="{C3380CC4-5D6E-409C-BE32-E72D297353CC}">
              <c16:uniqueId val="{00000000-0684-4413-A77A-725390D095B7}"/>
            </c:ext>
          </c:extLst>
        </c:ser>
        <c:ser>
          <c:idx val="1"/>
          <c:order val="1"/>
          <c:tx>
            <c:strRef>
              <c:f>'BIP Struktur'!$C$18</c:f>
              <c:strCache>
                <c:ptCount val="1"/>
                <c:pt idx="0">
                  <c:v>Bruttoinvestitionen</c:v>
                </c:pt>
              </c:strCache>
            </c:strRef>
          </c:tx>
          <c:spPr>
            <a:solidFill>
              <a:schemeClr val="accent2"/>
            </a:solidFill>
            <a:ln>
              <a:noFill/>
            </a:ln>
            <a:effectLst/>
          </c:spPr>
          <c:invertIfNegative val="0"/>
          <c:dLbls>
            <c:dLbl>
              <c:idx val="0"/>
              <c:tx>
                <c:rich>
                  <a:bodyPr/>
                  <a:lstStyle/>
                  <a:p>
                    <a:fld id="{CC9D89A0-8265-4A6E-8BEB-A057C8B5157F}" type="VALUE">
                      <a:rPr lang="en-US" smtClean="0"/>
                      <a:pPr/>
                      <a:t>[WERT]</a:t>
                    </a:fld>
                    <a:r>
                      <a:rPr lang="en-US"/>
                      <a:t>,0</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0684-4413-A77A-725390D095B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030A0"/>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'BIP Struktur'!$C$19</c:f>
              <c:numCache>
                <c:formatCode>General</c:formatCode>
                <c:ptCount val="1"/>
                <c:pt idx="0">
                  <c:v>21</c:v>
                </c:pt>
              </c:numCache>
            </c:numRef>
          </c:val>
          <c:extLst>
            <c:ext xmlns:c16="http://schemas.microsoft.com/office/drawing/2014/chart" uri="{C3380CC4-5D6E-409C-BE32-E72D297353CC}">
              <c16:uniqueId val="{00000001-0684-4413-A77A-725390D095B7}"/>
            </c:ext>
          </c:extLst>
        </c:ser>
        <c:ser>
          <c:idx val="2"/>
          <c:order val="2"/>
          <c:tx>
            <c:strRef>
              <c:f>'BIP Struktur'!$D$18</c:f>
              <c:strCache>
                <c:ptCount val="1"/>
                <c:pt idx="0">
                  <c:v>Konsumausgaben des Staates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030A0"/>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'BIP Struktur'!$D$19</c:f>
              <c:numCache>
                <c:formatCode>General</c:formatCode>
                <c:ptCount val="1"/>
                <c:pt idx="0">
                  <c:v>22.3</c:v>
                </c:pt>
              </c:numCache>
            </c:numRef>
          </c:val>
          <c:extLst>
            <c:ext xmlns:c16="http://schemas.microsoft.com/office/drawing/2014/chart" uri="{C3380CC4-5D6E-409C-BE32-E72D297353CC}">
              <c16:uniqueId val="{00000002-0684-4413-A77A-725390D095B7}"/>
            </c:ext>
          </c:extLst>
        </c:ser>
        <c:ser>
          <c:idx val="3"/>
          <c:order val="3"/>
          <c:tx>
            <c:strRef>
              <c:f>'BIP Struktur'!$E$18</c:f>
              <c:strCache>
                <c:ptCount val="1"/>
                <c:pt idx="0">
                  <c:v>Private Konsumausgaben</c:v>
                </c:pt>
              </c:strCache>
            </c:strRef>
          </c:tx>
          <c:spPr>
            <a:solidFill>
              <a:srgbClr val="97FD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7030A0"/>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'BIP Struktur'!$E$19</c:f>
              <c:numCache>
                <c:formatCode>General</c:formatCode>
                <c:ptCount val="1"/>
                <c:pt idx="0">
                  <c:v>52.8</c:v>
                </c:pt>
              </c:numCache>
            </c:numRef>
          </c:val>
          <c:extLst>
            <c:ext xmlns:c16="http://schemas.microsoft.com/office/drawing/2014/chart" uri="{C3380CC4-5D6E-409C-BE32-E72D297353CC}">
              <c16:uniqueId val="{00000003-0684-4413-A77A-725390D095B7}"/>
            </c:ext>
          </c:extLst>
        </c:ser>
        <c:dLbls>
          <c:dLblPos val="inEnd"/>
          <c:showLegendKey val="0"/>
          <c:showVal val="1"/>
          <c:showCatName val="0"/>
          <c:showSerName val="0"/>
          <c:showPercent val="0"/>
          <c:showBubbleSize val="0"/>
        </c:dLbls>
        <c:gapWidth val="150"/>
        <c:overlap val="100"/>
        <c:axId val="239779840"/>
        <c:axId val="239781376"/>
      </c:barChart>
      <c:catAx>
        <c:axId val="239779840"/>
        <c:scaling>
          <c:orientation val="minMax"/>
        </c:scaling>
        <c:delete val="1"/>
        <c:axPos val="l"/>
        <c:numFmt formatCode="General" sourceLinked="1"/>
        <c:majorTickMark val="none"/>
        <c:minorTickMark val="none"/>
        <c:tickLblPos val="nextTo"/>
        <c:crossAx val="239781376"/>
        <c:crosses val="autoZero"/>
        <c:auto val="1"/>
        <c:lblAlgn val="ctr"/>
        <c:lblOffset val="100"/>
        <c:noMultiLvlLbl val="0"/>
      </c:catAx>
      <c:valAx>
        <c:axId val="239781376"/>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39779840"/>
        <c:crosses val="autoZero"/>
        <c:crossBetween val="between"/>
      </c:valAx>
      <c:spPr>
        <a:noFill/>
        <a:ln>
          <a:noFill/>
        </a:ln>
        <a:effectLst/>
      </c:spPr>
    </c:plotArea>
    <c:legend>
      <c:legendPos val="b"/>
      <c:layout>
        <c:manualLayout>
          <c:xMode val="edge"/>
          <c:yMode val="edge"/>
          <c:x val="0"/>
          <c:y val="0.60921696063987441"/>
          <c:w val="1"/>
          <c:h val="0.30517417292397825"/>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Open Sans" pitchFamily="2" charset="0"/>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Open Sans" pitchFamily="2" charset="0"/>
                <a:ea typeface="+mn-ea"/>
                <a:cs typeface="+mn-cs"/>
              </a:defRPr>
            </a:pPr>
            <a:r>
              <a:rPr lang="de-DE"/>
              <a:t>Bruttowertschöpfung 2024  in Deutschland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Open Sans" pitchFamily="2" charset="0"/>
              <a:ea typeface="+mn-ea"/>
              <a:cs typeface="+mn-cs"/>
            </a:defRPr>
          </a:pPr>
          <a:endParaRPr lang="de-DE"/>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Open Sans" pitchFamily="2" charset="0"/>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PK_2024!$A$5:$A$10</c:f>
              <c:strCache>
                <c:ptCount val="6"/>
                <c:pt idx="0">
                  <c:v>Öffentliche Dienstleister, Erziehung, Gesundheit</c:v>
                </c:pt>
                <c:pt idx="1">
                  <c:v>Unternehmensdienstleister</c:v>
                </c:pt>
                <c:pt idx="2">
                  <c:v>Information, Kommunikation</c:v>
                </c:pt>
                <c:pt idx="3">
                  <c:v>Handel, Verkehr, Gastgewerbe</c:v>
                </c:pt>
                <c:pt idx="4">
                  <c:v>Baugewerbe</c:v>
                </c:pt>
                <c:pt idx="5">
                  <c:v>produzierendes Gewerbe (ohne Bau)</c:v>
                </c:pt>
              </c:strCache>
            </c:strRef>
          </c:cat>
          <c:val>
            <c:numRef>
              <c:f>PK_2024!$B$5:$B$10</c:f>
              <c:numCache>
                <c:formatCode>General</c:formatCode>
                <c:ptCount val="6"/>
                <c:pt idx="0">
                  <c:v>1.6</c:v>
                </c:pt>
                <c:pt idx="1">
                  <c:v>0</c:v>
                </c:pt>
                <c:pt idx="2">
                  <c:v>2.5</c:v>
                </c:pt>
                <c:pt idx="3">
                  <c:v>0</c:v>
                </c:pt>
                <c:pt idx="4">
                  <c:v>-3.8</c:v>
                </c:pt>
                <c:pt idx="5" formatCode="0.0">
                  <c:v>-3</c:v>
                </c:pt>
              </c:numCache>
            </c:numRef>
          </c:val>
          <c:extLst>
            <c:ext xmlns:c16="http://schemas.microsoft.com/office/drawing/2014/chart" uri="{C3380CC4-5D6E-409C-BE32-E72D297353CC}">
              <c16:uniqueId val="{00000000-8230-442C-AF0E-06AA7E97C7CE}"/>
            </c:ext>
          </c:extLst>
        </c:ser>
        <c:dLbls>
          <c:dLblPos val="outEnd"/>
          <c:showLegendKey val="0"/>
          <c:showVal val="1"/>
          <c:showCatName val="0"/>
          <c:showSerName val="0"/>
          <c:showPercent val="0"/>
          <c:showBubbleSize val="0"/>
        </c:dLbls>
        <c:gapWidth val="182"/>
        <c:axId val="736286456"/>
        <c:axId val="736287536"/>
      </c:barChart>
      <c:catAx>
        <c:axId val="736286456"/>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Open Sans" pitchFamily="2" charset="0"/>
                <a:ea typeface="+mn-ea"/>
                <a:cs typeface="+mn-cs"/>
              </a:defRPr>
            </a:pPr>
            <a:endParaRPr lang="de-DE"/>
          </a:p>
        </c:txPr>
        <c:crossAx val="736287536"/>
        <c:crosses val="autoZero"/>
        <c:auto val="1"/>
        <c:lblAlgn val="ctr"/>
        <c:lblOffset val="100"/>
        <c:noMultiLvlLbl val="0"/>
      </c:catAx>
      <c:valAx>
        <c:axId val="736287536"/>
        <c:scaling>
          <c:orientation val="minMax"/>
        </c:scaling>
        <c:delete val="1"/>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Open Sans" pitchFamily="2" charset="0"/>
                    <a:ea typeface="+mn-ea"/>
                    <a:cs typeface="+mn-cs"/>
                  </a:defRPr>
                </a:pPr>
                <a:r>
                  <a:rPr lang="de-DE"/>
                  <a:t>Quelle: destatis</a:t>
                </a:r>
              </a:p>
            </c:rich>
          </c:tx>
          <c:layout>
            <c:manualLayout>
              <c:xMode val="edge"/>
              <c:yMode val="edge"/>
              <c:x val="4.7080052493438671E-3"/>
              <c:y val="0.9296062992125984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Open Sans" pitchFamily="2" charset="0"/>
                  <a:ea typeface="+mn-ea"/>
                  <a:cs typeface="+mn-cs"/>
                </a:defRPr>
              </a:pPr>
              <a:endParaRPr lang="de-DE"/>
            </a:p>
          </c:txPr>
        </c:title>
        <c:numFmt formatCode="General" sourceLinked="1"/>
        <c:majorTickMark val="none"/>
        <c:minorTickMark val="none"/>
        <c:tickLblPos val="nextTo"/>
        <c:crossAx val="736286456"/>
        <c:crosses val="autoZero"/>
        <c:crossBetween val="between"/>
      </c:valAx>
      <c:spPr>
        <a:noFill/>
        <a:ln>
          <a:noFill/>
        </a:ln>
        <a:effectLst/>
      </c:spPr>
    </c:plotArea>
    <c:plotVisOnly val="1"/>
    <c:dispBlanksAs val="gap"/>
    <c:showDLblsOverMax val="0"/>
  </c:chart>
  <c:spPr>
    <a:noFill/>
    <a:ln>
      <a:noFill/>
    </a:ln>
    <a:effectLst/>
  </c:spPr>
  <c:txPr>
    <a:bodyPr/>
    <a:lstStyle/>
    <a:p>
      <a:pPr>
        <a:defRPr baseline="0">
          <a:latin typeface="Open Sans" pitchFamily="2" charset="0"/>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680" b="0" i="0" u="none" strike="noStrike" kern="1200" spc="0" baseline="0">
                <a:solidFill>
                  <a:schemeClr val="tx1">
                    <a:lumMod val="65000"/>
                    <a:lumOff val="35000"/>
                  </a:schemeClr>
                </a:solidFill>
                <a:latin typeface="+mn-lt"/>
                <a:ea typeface="+mn-ea"/>
                <a:cs typeface="+mn-cs"/>
              </a:defRPr>
            </a:pPr>
            <a:r>
              <a:rPr lang="de-DE"/>
              <a:t>Verwendung des BIP in 2024</a:t>
            </a:r>
          </a:p>
          <a:p>
            <a:pPr algn="ctr" rtl="0">
              <a:defRPr/>
            </a:pPr>
            <a:r>
              <a:rPr lang="de-DE"/>
              <a:t>Preisbereinigt, gegenüber dem Vorjahr in Prozent</a:t>
            </a:r>
          </a:p>
        </c:rich>
      </c:tx>
      <c:overlay val="0"/>
      <c:spPr>
        <a:noFill/>
        <a:ln>
          <a:noFill/>
        </a:ln>
        <a:effectLst/>
      </c:spPr>
      <c:txPr>
        <a:bodyPr rot="0" spcFirstLastPara="1" vertOverflow="ellipsis" vert="horz" wrap="square" anchor="ctr" anchorCtr="1"/>
        <a:lstStyle/>
        <a:p>
          <a:pPr algn="ctr" rtl="0">
            <a:defRPr sz="168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2.3466666666666667E-2"/>
          <c:y val="0.19455234214073364"/>
          <c:w val="0.95700285470893698"/>
          <c:h val="0.4378139818383936"/>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1">
                  <a:lumMod val="40000"/>
                  <a:lumOff val="60000"/>
                </a:schemeClr>
              </a:solidFill>
              <a:ln>
                <a:noFill/>
              </a:ln>
              <a:effectLst/>
            </c:spPr>
            <c:extLst>
              <c:ext xmlns:c16="http://schemas.microsoft.com/office/drawing/2014/chart" uri="{C3380CC4-5D6E-409C-BE32-E72D297353CC}">
                <c16:uniqueId val="{00000001-E584-4EF6-A42D-49B9F38E6B2E}"/>
              </c:ext>
            </c:extLst>
          </c:dPt>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PK_2024!$A$25:$A$30</c:f>
              <c:strCache>
                <c:ptCount val="6"/>
                <c:pt idx="0">
                  <c:v>BIP</c:v>
                </c:pt>
                <c:pt idx="1">
                  <c:v>Private Konsumausgaben</c:v>
                </c:pt>
                <c:pt idx="2">
                  <c:v>Konsumausgaben des Staates</c:v>
                </c:pt>
                <c:pt idx="3">
                  <c:v>Bruttoanlageinvestitionen</c:v>
                </c:pt>
                <c:pt idx="4">
                  <c:v>Exporte </c:v>
                </c:pt>
                <c:pt idx="5">
                  <c:v>Importe</c:v>
                </c:pt>
              </c:strCache>
            </c:strRef>
          </c:cat>
          <c:val>
            <c:numRef>
              <c:f>PK_2024!$B$25:$B$30</c:f>
              <c:numCache>
                <c:formatCode>General</c:formatCode>
                <c:ptCount val="6"/>
                <c:pt idx="0">
                  <c:v>-0.2</c:v>
                </c:pt>
                <c:pt idx="1">
                  <c:v>0.3</c:v>
                </c:pt>
                <c:pt idx="2">
                  <c:v>2.6</c:v>
                </c:pt>
                <c:pt idx="3">
                  <c:v>-2.8</c:v>
                </c:pt>
                <c:pt idx="4">
                  <c:v>-0.8</c:v>
                </c:pt>
                <c:pt idx="5">
                  <c:v>0.2</c:v>
                </c:pt>
              </c:numCache>
            </c:numRef>
          </c:val>
          <c:extLst>
            <c:ext xmlns:c16="http://schemas.microsoft.com/office/drawing/2014/chart" uri="{C3380CC4-5D6E-409C-BE32-E72D297353CC}">
              <c16:uniqueId val="{00000000-EA17-4923-8F09-881E90BC0286}"/>
            </c:ext>
          </c:extLst>
        </c:ser>
        <c:dLbls>
          <c:dLblPos val="outEnd"/>
          <c:showLegendKey val="0"/>
          <c:showVal val="1"/>
          <c:showCatName val="0"/>
          <c:showSerName val="0"/>
          <c:showPercent val="0"/>
          <c:showBubbleSize val="0"/>
        </c:dLbls>
        <c:gapWidth val="219"/>
        <c:overlap val="-27"/>
        <c:axId val="239607168"/>
        <c:axId val="239643648"/>
      </c:barChart>
      <c:catAx>
        <c:axId val="23960716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crossAx val="239643648"/>
        <c:crosses val="autoZero"/>
        <c:auto val="1"/>
        <c:lblAlgn val="ctr"/>
        <c:lblOffset val="100"/>
        <c:noMultiLvlLbl val="0"/>
      </c:catAx>
      <c:valAx>
        <c:axId val="239643648"/>
        <c:scaling>
          <c:orientation val="minMax"/>
        </c:scaling>
        <c:delete val="1"/>
        <c:axPos val="l"/>
        <c:numFmt formatCode="General" sourceLinked="1"/>
        <c:majorTickMark val="none"/>
        <c:minorTickMark val="none"/>
        <c:tickLblPos val="nextTo"/>
        <c:crossAx val="239607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rot="-5400000" vert="horz" anchor="t" anchorCtr="1"/>
    <a:lstStyle/>
    <a:p>
      <a:pPr>
        <a:defRPr sz="1400"/>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548126698268513E-2"/>
          <c:y val="4.6680559946065271E-2"/>
          <c:w val="0.94594795612765026"/>
          <c:h val="0.64988638627082385"/>
        </c:manualLayout>
      </c:layout>
      <c:lineChart>
        <c:grouping val="standard"/>
        <c:varyColors val="0"/>
        <c:ser>
          <c:idx val="1"/>
          <c:order val="1"/>
          <c:tx>
            <c:v>real</c:v>
          </c:tx>
          <c:spPr>
            <a:ln w="28575" cap="rnd">
              <a:solidFill>
                <a:schemeClr val="accent2"/>
              </a:solidFill>
              <a:round/>
            </a:ln>
            <a:effectLst/>
          </c:spPr>
          <c:marker>
            <c:symbol val="none"/>
          </c:marker>
          <c:cat>
            <c:multiLvlStrRef>
              <c:f>Umsätze_Monate!$A$9:$B$80</c:f>
              <c:multiLvlStrCache>
                <c:ptCount val="72"/>
                <c:lvl>
                  <c:pt idx="0">
                    <c:v>Jan</c:v>
                  </c:pt>
                  <c:pt idx="1">
                    <c:v>Feb</c:v>
                  </c:pt>
                  <c:pt idx="2">
                    <c:v>Mär</c:v>
                  </c:pt>
                  <c:pt idx="3">
                    <c:v>Apr</c:v>
                  </c:pt>
                  <c:pt idx="4">
                    <c:v>Mai</c:v>
                  </c:pt>
                  <c:pt idx="5">
                    <c:v>Jun</c:v>
                  </c:pt>
                  <c:pt idx="6">
                    <c:v>Jul</c:v>
                  </c:pt>
                  <c:pt idx="7">
                    <c:v>Aug</c:v>
                  </c:pt>
                  <c:pt idx="8">
                    <c:v>Sep</c:v>
                  </c:pt>
                  <c:pt idx="9">
                    <c:v>Okt</c:v>
                  </c:pt>
                  <c:pt idx="10">
                    <c:v>Nov</c:v>
                  </c:pt>
                  <c:pt idx="11">
                    <c:v>Dez</c:v>
                  </c:pt>
                  <c:pt idx="12">
                    <c:v>Jan</c:v>
                  </c:pt>
                  <c:pt idx="13">
                    <c:v>Feb</c:v>
                  </c:pt>
                  <c:pt idx="14">
                    <c:v>Mär</c:v>
                  </c:pt>
                  <c:pt idx="15">
                    <c:v>Apr</c:v>
                  </c:pt>
                  <c:pt idx="16">
                    <c:v>Mai</c:v>
                  </c:pt>
                  <c:pt idx="17">
                    <c:v>Jun</c:v>
                  </c:pt>
                  <c:pt idx="18">
                    <c:v>Jul</c:v>
                  </c:pt>
                  <c:pt idx="19">
                    <c:v>Aug</c:v>
                  </c:pt>
                  <c:pt idx="20">
                    <c:v>Sep</c:v>
                  </c:pt>
                  <c:pt idx="21">
                    <c:v>Okt</c:v>
                  </c:pt>
                  <c:pt idx="22">
                    <c:v>Nov</c:v>
                  </c:pt>
                  <c:pt idx="23">
                    <c:v>Dez</c:v>
                  </c:pt>
                  <c:pt idx="24">
                    <c:v>Jan</c:v>
                  </c:pt>
                  <c:pt idx="25">
                    <c:v>Feb</c:v>
                  </c:pt>
                  <c:pt idx="26">
                    <c:v>Mär</c:v>
                  </c:pt>
                  <c:pt idx="27">
                    <c:v>Apr</c:v>
                  </c:pt>
                  <c:pt idx="28">
                    <c:v>Mai</c:v>
                  </c:pt>
                  <c:pt idx="29">
                    <c:v>Jun</c:v>
                  </c:pt>
                  <c:pt idx="30">
                    <c:v>Jul</c:v>
                  </c:pt>
                  <c:pt idx="31">
                    <c:v>Aug</c:v>
                  </c:pt>
                  <c:pt idx="32">
                    <c:v>Sep</c:v>
                  </c:pt>
                  <c:pt idx="33">
                    <c:v>Okt</c:v>
                  </c:pt>
                  <c:pt idx="34">
                    <c:v>Nov</c:v>
                  </c:pt>
                  <c:pt idx="35">
                    <c:v>Dez</c:v>
                  </c:pt>
                  <c:pt idx="36">
                    <c:v>Jan</c:v>
                  </c:pt>
                  <c:pt idx="37">
                    <c:v>Feb</c:v>
                  </c:pt>
                  <c:pt idx="38">
                    <c:v>Mär</c:v>
                  </c:pt>
                  <c:pt idx="39">
                    <c:v>Apr</c:v>
                  </c:pt>
                  <c:pt idx="40">
                    <c:v>Mai</c:v>
                  </c:pt>
                  <c:pt idx="41">
                    <c:v>Jun</c:v>
                  </c:pt>
                  <c:pt idx="42">
                    <c:v>Jul</c:v>
                  </c:pt>
                  <c:pt idx="43">
                    <c:v>Aug</c:v>
                  </c:pt>
                  <c:pt idx="44">
                    <c:v>Sep</c:v>
                  </c:pt>
                  <c:pt idx="45">
                    <c:v>Okt</c:v>
                  </c:pt>
                  <c:pt idx="46">
                    <c:v>Nov</c:v>
                  </c:pt>
                  <c:pt idx="47">
                    <c:v>Dez</c:v>
                  </c:pt>
                  <c:pt idx="48">
                    <c:v>Jan</c:v>
                  </c:pt>
                  <c:pt idx="49">
                    <c:v>Feb</c:v>
                  </c:pt>
                  <c:pt idx="50">
                    <c:v>Mär</c:v>
                  </c:pt>
                  <c:pt idx="51">
                    <c:v>Apr</c:v>
                  </c:pt>
                  <c:pt idx="52">
                    <c:v>Mai</c:v>
                  </c:pt>
                  <c:pt idx="53">
                    <c:v>Jun</c:v>
                  </c:pt>
                  <c:pt idx="54">
                    <c:v>Jul</c:v>
                  </c:pt>
                  <c:pt idx="55">
                    <c:v>Aug</c:v>
                  </c:pt>
                  <c:pt idx="56">
                    <c:v>Sep</c:v>
                  </c:pt>
                  <c:pt idx="57">
                    <c:v>Okt</c:v>
                  </c:pt>
                  <c:pt idx="58">
                    <c:v>Nov</c:v>
                  </c:pt>
                  <c:pt idx="59">
                    <c:v>Dez</c:v>
                  </c:pt>
                  <c:pt idx="60">
                    <c:v>Jan</c:v>
                  </c:pt>
                  <c:pt idx="61">
                    <c:v>Feb</c:v>
                  </c:pt>
                  <c:pt idx="62">
                    <c:v>Mär</c:v>
                  </c:pt>
                  <c:pt idx="63">
                    <c:v>Apr</c:v>
                  </c:pt>
                  <c:pt idx="64">
                    <c:v>Mai</c:v>
                  </c:pt>
                  <c:pt idx="65">
                    <c:v>Jun</c:v>
                  </c:pt>
                  <c:pt idx="66">
                    <c:v>Jul</c:v>
                  </c:pt>
                  <c:pt idx="67">
                    <c:v>Aug</c:v>
                  </c:pt>
                  <c:pt idx="68">
                    <c:v>Sep</c:v>
                  </c:pt>
                  <c:pt idx="69">
                    <c:v>Okt</c:v>
                  </c:pt>
                  <c:pt idx="70">
                    <c:v>Nov</c:v>
                  </c:pt>
                  <c:pt idx="71">
                    <c:v>Dez</c:v>
                  </c:pt>
                </c:lvl>
                <c:lvl>
                  <c:pt idx="0">
                    <c:v>2019</c:v>
                  </c:pt>
                  <c:pt idx="12">
                    <c:v>2020</c:v>
                  </c:pt>
                  <c:pt idx="24">
                    <c:v>2021</c:v>
                  </c:pt>
                  <c:pt idx="36">
                    <c:v>2022</c:v>
                  </c:pt>
                  <c:pt idx="48">
                    <c:v>2023</c:v>
                  </c:pt>
                  <c:pt idx="60">
                    <c:v>2024</c:v>
                  </c:pt>
                </c:lvl>
              </c:multiLvlStrCache>
            </c:multiLvlStrRef>
          </c:cat>
          <c:val>
            <c:numRef>
              <c:f>Umsätze_Monate!$D$9:$D$80</c:f>
              <c:numCache>
                <c:formatCode>General</c:formatCode>
                <c:ptCount val="72"/>
                <c:pt idx="0">
                  <c:v>4.0999999999999996</c:v>
                </c:pt>
                <c:pt idx="1">
                  <c:v>4.2</c:v>
                </c:pt>
                <c:pt idx="2">
                  <c:v>0.3</c:v>
                </c:pt>
                <c:pt idx="3">
                  <c:v>4.2</c:v>
                </c:pt>
                <c:pt idx="4">
                  <c:v>3.7</c:v>
                </c:pt>
                <c:pt idx="5">
                  <c:v>-6.3</c:v>
                </c:pt>
                <c:pt idx="6">
                  <c:v>5.7</c:v>
                </c:pt>
                <c:pt idx="7">
                  <c:v>-1.3</c:v>
                </c:pt>
                <c:pt idx="8">
                  <c:v>4.7</c:v>
                </c:pt>
                <c:pt idx="9">
                  <c:v>1.3</c:v>
                </c:pt>
                <c:pt idx="10">
                  <c:v>-1.5</c:v>
                </c:pt>
                <c:pt idx="11">
                  <c:v>4.8</c:v>
                </c:pt>
                <c:pt idx="12">
                  <c:v>0.8</c:v>
                </c:pt>
                <c:pt idx="13">
                  <c:v>2.8</c:v>
                </c:pt>
                <c:pt idx="14">
                  <c:v>7.6</c:v>
                </c:pt>
                <c:pt idx="15">
                  <c:v>-7.1</c:v>
                </c:pt>
                <c:pt idx="16">
                  <c:v>-7.2</c:v>
                </c:pt>
                <c:pt idx="17">
                  <c:v>7</c:v>
                </c:pt>
                <c:pt idx="18">
                  <c:v>-0.4</c:v>
                </c:pt>
                <c:pt idx="19">
                  <c:v>-1.3</c:v>
                </c:pt>
                <c:pt idx="20">
                  <c:v>4.3</c:v>
                </c:pt>
                <c:pt idx="21">
                  <c:v>2.2999999999999998</c:v>
                </c:pt>
                <c:pt idx="22">
                  <c:v>3.3</c:v>
                </c:pt>
                <c:pt idx="23">
                  <c:v>10.199999999999999</c:v>
                </c:pt>
                <c:pt idx="24">
                  <c:v>-9.1</c:v>
                </c:pt>
                <c:pt idx="25">
                  <c:v>-4.8</c:v>
                </c:pt>
                <c:pt idx="26">
                  <c:v>5.7</c:v>
                </c:pt>
                <c:pt idx="27">
                  <c:v>9.4</c:v>
                </c:pt>
                <c:pt idx="28">
                  <c:v>5.8</c:v>
                </c:pt>
                <c:pt idx="29">
                  <c:v>6.3</c:v>
                </c:pt>
                <c:pt idx="30">
                  <c:v>-0.3</c:v>
                </c:pt>
                <c:pt idx="31">
                  <c:v>4.5999999999999996</c:v>
                </c:pt>
                <c:pt idx="32">
                  <c:v>1.6</c:v>
                </c:pt>
                <c:pt idx="33">
                  <c:v>-1.4</c:v>
                </c:pt>
                <c:pt idx="34">
                  <c:v>3.2</c:v>
                </c:pt>
                <c:pt idx="35">
                  <c:v>3.8</c:v>
                </c:pt>
                <c:pt idx="36">
                  <c:v>10.6</c:v>
                </c:pt>
                <c:pt idx="37">
                  <c:v>8.3000000000000007</c:v>
                </c:pt>
                <c:pt idx="38">
                  <c:v>0.6</c:v>
                </c:pt>
                <c:pt idx="39">
                  <c:v>-1.3</c:v>
                </c:pt>
                <c:pt idx="40">
                  <c:v>5.5</c:v>
                </c:pt>
                <c:pt idx="41">
                  <c:v>-1.2</c:v>
                </c:pt>
                <c:pt idx="42">
                  <c:v>-1</c:v>
                </c:pt>
                <c:pt idx="43">
                  <c:v>4.9000000000000004</c:v>
                </c:pt>
                <c:pt idx="44">
                  <c:v>-0.5</c:v>
                </c:pt>
                <c:pt idx="45">
                  <c:v>-4</c:v>
                </c:pt>
                <c:pt idx="46">
                  <c:v>-1</c:v>
                </c:pt>
                <c:pt idx="47">
                  <c:v>-6.7</c:v>
                </c:pt>
                <c:pt idx="48">
                  <c:v>-1.5</c:v>
                </c:pt>
                <c:pt idx="49">
                  <c:v>-5.2</c:v>
                </c:pt>
                <c:pt idx="50">
                  <c:v>-4.2</c:v>
                </c:pt>
                <c:pt idx="51">
                  <c:v>-8.1999999999999993</c:v>
                </c:pt>
                <c:pt idx="52">
                  <c:v>-3.5</c:v>
                </c:pt>
                <c:pt idx="53">
                  <c:v>-1.3</c:v>
                </c:pt>
                <c:pt idx="54">
                  <c:v>-4.4000000000000004</c:v>
                </c:pt>
                <c:pt idx="55">
                  <c:v>-5</c:v>
                </c:pt>
                <c:pt idx="56">
                  <c:v>-6.4</c:v>
                </c:pt>
                <c:pt idx="57">
                  <c:v>-1.8</c:v>
                </c:pt>
                <c:pt idx="58">
                  <c:v>-4.0999999999999996</c:v>
                </c:pt>
                <c:pt idx="59">
                  <c:v>-7.1</c:v>
                </c:pt>
                <c:pt idx="60">
                  <c:v>-1.9</c:v>
                </c:pt>
                <c:pt idx="61">
                  <c:v>2.2000000000000002</c:v>
                </c:pt>
                <c:pt idx="62">
                  <c:v>-10</c:v>
                </c:pt>
                <c:pt idx="63">
                  <c:v>10.5</c:v>
                </c:pt>
                <c:pt idx="64">
                  <c:v>-4.3</c:v>
                </c:pt>
                <c:pt idx="65">
                  <c:v>-5.2</c:v>
                </c:pt>
                <c:pt idx="66">
                  <c:v>4.9000000000000004</c:v>
                </c:pt>
                <c:pt idx="67">
                  <c:v>0</c:v>
                </c:pt>
                <c:pt idx="68">
                  <c:v>-0.7</c:v>
                </c:pt>
                <c:pt idx="69">
                  <c:v>3.1</c:v>
                </c:pt>
                <c:pt idx="70">
                  <c:v>-1.9</c:v>
                </c:pt>
                <c:pt idx="71">
                  <c:v>0.6</c:v>
                </c:pt>
              </c:numCache>
            </c:numRef>
          </c:val>
          <c:smooth val="0"/>
          <c:extLst>
            <c:ext xmlns:c16="http://schemas.microsoft.com/office/drawing/2014/chart" uri="{C3380CC4-5D6E-409C-BE32-E72D297353CC}">
              <c16:uniqueId val="{00000000-FEE8-42CB-8C02-DFE47CD95EAF}"/>
            </c:ext>
          </c:extLst>
        </c:ser>
        <c:ser>
          <c:idx val="3"/>
          <c:order val="3"/>
          <c:tx>
            <c:v>nominal</c:v>
          </c:tx>
          <c:spPr>
            <a:ln w="28575" cap="rnd">
              <a:solidFill>
                <a:schemeClr val="accent4"/>
              </a:solidFill>
              <a:round/>
            </a:ln>
            <a:effectLst/>
          </c:spPr>
          <c:marker>
            <c:symbol val="none"/>
          </c:marker>
          <c:cat>
            <c:multiLvlStrRef>
              <c:f>Umsätze_Monate!$A$9:$B$80</c:f>
              <c:multiLvlStrCache>
                <c:ptCount val="72"/>
                <c:lvl>
                  <c:pt idx="0">
                    <c:v>Jan</c:v>
                  </c:pt>
                  <c:pt idx="1">
                    <c:v>Feb</c:v>
                  </c:pt>
                  <c:pt idx="2">
                    <c:v>Mär</c:v>
                  </c:pt>
                  <c:pt idx="3">
                    <c:v>Apr</c:v>
                  </c:pt>
                  <c:pt idx="4">
                    <c:v>Mai</c:v>
                  </c:pt>
                  <c:pt idx="5">
                    <c:v>Jun</c:v>
                  </c:pt>
                  <c:pt idx="6">
                    <c:v>Jul</c:v>
                  </c:pt>
                  <c:pt idx="7">
                    <c:v>Aug</c:v>
                  </c:pt>
                  <c:pt idx="8">
                    <c:v>Sep</c:v>
                  </c:pt>
                  <c:pt idx="9">
                    <c:v>Okt</c:v>
                  </c:pt>
                  <c:pt idx="10">
                    <c:v>Nov</c:v>
                  </c:pt>
                  <c:pt idx="11">
                    <c:v>Dez</c:v>
                  </c:pt>
                  <c:pt idx="12">
                    <c:v>Jan</c:v>
                  </c:pt>
                  <c:pt idx="13">
                    <c:v>Feb</c:v>
                  </c:pt>
                  <c:pt idx="14">
                    <c:v>Mär</c:v>
                  </c:pt>
                  <c:pt idx="15">
                    <c:v>Apr</c:v>
                  </c:pt>
                  <c:pt idx="16">
                    <c:v>Mai</c:v>
                  </c:pt>
                  <c:pt idx="17">
                    <c:v>Jun</c:v>
                  </c:pt>
                  <c:pt idx="18">
                    <c:v>Jul</c:v>
                  </c:pt>
                  <c:pt idx="19">
                    <c:v>Aug</c:v>
                  </c:pt>
                  <c:pt idx="20">
                    <c:v>Sep</c:v>
                  </c:pt>
                  <c:pt idx="21">
                    <c:v>Okt</c:v>
                  </c:pt>
                  <c:pt idx="22">
                    <c:v>Nov</c:v>
                  </c:pt>
                  <c:pt idx="23">
                    <c:v>Dez</c:v>
                  </c:pt>
                  <c:pt idx="24">
                    <c:v>Jan</c:v>
                  </c:pt>
                  <c:pt idx="25">
                    <c:v>Feb</c:v>
                  </c:pt>
                  <c:pt idx="26">
                    <c:v>Mär</c:v>
                  </c:pt>
                  <c:pt idx="27">
                    <c:v>Apr</c:v>
                  </c:pt>
                  <c:pt idx="28">
                    <c:v>Mai</c:v>
                  </c:pt>
                  <c:pt idx="29">
                    <c:v>Jun</c:v>
                  </c:pt>
                  <c:pt idx="30">
                    <c:v>Jul</c:v>
                  </c:pt>
                  <c:pt idx="31">
                    <c:v>Aug</c:v>
                  </c:pt>
                  <c:pt idx="32">
                    <c:v>Sep</c:v>
                  </c:pt>
                  <c:pt idx="33">
                    <c:v>Okt</c:v>
                  </c:pt>
                  <c:pt idx="34">
                    <c:v>Nov</c:v>
                  </c:pt>
                  <c:pt idx="35">
                    <c:v>Dez</c:v>
                  </c:pt>
                  <c:pt idx="36">
                    <c:v>Jan</c:v>
                  </c:pt>
                  <c:pt idx="37">
                    <c:v>Feb</c:v>
                  </c:pt>
                  <c:pt idx="38">
                    <c:v>Mär</c:v>
                  </c:pt>
                  <c:pt idx="39">
                    <c:v>Apr</c:v>
                  </c:pt>
                  <c:pt idx="40">
                    <c:v>Mai</c:v>
                  </c:pt>
                  <c:pt idx="41">
                    <c:v>Jun</c:v>
                  </c:pt>
                  <c:pt idx="42">
                    <c:v>Jul</c:v>
                  </c:pt>
                  <c:pt idx="43">
                    <c:v>Aug</c:v>
                  </c:pt>
                  <c:pt idx="44">
                    <c:v>Sep</c:v>
                  </c:pt>
                  <c:pt idx="45">
                    <c:v>Okt</c:v>
                  </c:pt>
                  <c:pt idx="46">
                    <c:v>Nov</c:v>
                  </c:pt>
                  <c:pt idx="47">
                    <c:v>Dez</c:v>
                  </c:pt>
                  <c:pt idx="48">
                    <c:v>Jan</c:v>
                  </c:pt>
                  <c:pt idx="49">
                    <c:v>Feb</c:v>
                  </c:pt>
                  <c:pt idx="50">
                    <c:v>Mär</c:v>
                  </c:pt>
                  <c:pt idx="51">
                    <c:v>Apr</c:v>
                  </c:pt>
                  <c:pt idx="52">
                    <c:v>Mai</c:v>
                  </c:pt>
                  <c:pt idx="53">
                    <c:v>Jun</c:v>
                  </c:pt>
                  <c:pt idx="54">
                    <c:v>Jul</c:v>
                  </c:pt>
                  <c:pt idx="55">
                    <c:v>Aug</c:v>
                  </c:pt>
                  <c:pt idx="56">
                    <c:v>Sep</c:v>
                  </c:pt>
                  <c:pt idx="57">
                    <c:v>Okt</c:v>
                  </c:pt>
                  <c:pt idx="58">
                    <c:v>Nov</c:v>
                  </c:pt>
                  <c:pt idx="59">
                    <c:v>Dez</c:v>
                  </c:pt>
                  <c:pt idx="60">
                    <c:v>Jan</c:v>
                  </c:pt>
                  <c:pt idx="61">
                    <c:v>Feb</c:v>
                  </c:pt>
                  <c:pt idx="62">
                    <c:v>Mär</c:v>
                  </c:pt>
                  <c:pt idx="63">
                    <c:v>Apr</c:v>
                  </c:pt>
                  <c:pt idx="64">
                    <c:v>Mai</c:v>
                  </c:pt>
                  <c:pt idx="65">
                    <c:v>Jun</c:v>
                  </c:pt>
                  <c:pt idx="66">
                    <c:v>Jul</c:v>
                  </c:pt>
                  <c:pt idx="67">
                    <c:v>Aug</c:v>
                  </c:pt>
                  <c:pt idx="68">
                    <c:v>Sep</c:v>
                  </c:pt>
                  <c:pt idx="69">
                    <c:v>Okt</c:v>
                  </c:pt>
                  <c:pt idx="70">
                    <c:v>Nov</c:v>
                  </c:pt>
                  <c:pt idx="71">
                    <c:v>Dez</c:v>
                  </c:pt>
                </c:lvl>
                <c:lvl>
                  <c:pt idx="0">
                    <c:v>2019</c:v>
                  </c:pt>
                  <c:pt idx="12">
                    <c:v>2020</c:v>
                  </c:pt>
                  <c:pt idx="24">
                    <c:v>2021</c:v>
                  </c:pt>
                  <c:pt idx="36">
                    <c:v>2022</c:v>
                  </c:pt>
                  <c:pt idx="48">
                    <c:v>2023</c:v>
                  </c:pt>
                  <c:pt idx="60">
                    <c:v>2024</c:v>
                  </c:pt>
                </c:lvl>
              </c:multiLvlStrCache>
            </c:multiLvlStrRef>
          </c:cat>
          <c:val>
            <c:numRef>
              <c:f>Umsätze_Monate!$F$9:$F$80</c:f>
              <c:numCache>
                <c:formatCode>General</c:formatCode>
                <c:ptCount val="72"/>
                <c:pt idx="0">
                  <c:v>4.9000000000000004</c:v>
                </c:pt>
                <c:pt idx="1">
                  <c:v>5.7</c:v>
                </c:pt>
                <c:pt idx="2">
                  <c:v>2.1</c:v>
                </c:pt>
                <c:pt idx="3">
                  <c:v>6.2</c:v>
                </c:pt>
                <c:pt idx="4">
                  <c:v>5</c:v>
                </c:pt>
                <c:pt idx="5">
                  <c:v>-6.2</c:v>
                </c:pt>
                <c:pt idx="6">
                  <c:v>5.5</c:v>
                </c:pt>
                <c:pt idx="7">
                  <c:v>-2.4</c:v>
                </c:pt>
                <c:pt idx="8">
                  <c:v>3</c:v>
                </c:pt>
                <c:pt idx="9">
                  <c:v>-0.9</c:v>
                </c:pt>
                <c:pt idx="10">
                  <c:v>-3.8</c:v>
                </c:pt>
                <c:pt idx="11">
                  <c:v>3.1</c:v>
                </c:pt>
                <c:pt idx="12">
                  <c:v>0.7</c:v>
                </c:pt>
                <c:pt idx="13">
                  <c:v>1.7</c:v>
                </c:pt>
                <c:pt idx="14">
                  <c:v>5.8</c:v>
                </c:pt>
                <c:pt idx="15">
                  <c:v>-10.1</c:v>
                </c:pt>
                <c:pt idx="16">
                  <c:v>-11</c:v>
                </c:pt>
                <c:pt idx="17">
                  <c:v>3.6</c:v>
                </c:pt>
                <c:pt idx="18">
                  <c:v>-3</c:v>
                </c:pt>
                <c:pt idx="19">
                  <c:v>-3.4</c:v>
                </c:pt>
                <c:pt idx="20">
                  <c:v>2.2999999999999998</c:v>
                </c:pt>
                <c:pt idx="21">
                  <c:v>0.3</c:v>
                </c:pt>
                <c:pt idx="22">
                  <c:v>1.5</c:v>
                </c:pt>
                <c:pt idx="23">
                  <c:v>8.8000000000000007</c:v>
                </c:pt>
                <c:pt idx="24">
                  <c:v>-9.9</c:v>
                </c:pt>
                <c:pt idx="25">
                  <c:v>-3.7</c:v>
                </c:pt>
                <c:pt idx="26">
                  <c:v>9.1999999999999993</c:v>
                </c:pt>
                <c:pt idx="27">
                  <c:v>15.3</c:v>
                </c:pt>
                <c:pt idx="28">
                  <c:v>14</c:v>
                </c:pt>
                <c:pt idx="29">
                  <c:v>14.9</c:v>
                </c:pt>
                <c:pt idx="30">
                  <c:v>8.5</c:v>
                </c:pt>
                <c:pt idx="31">
                  <c:v>14.5</c:v>
                </c:pt>
                <c:pt idx="32">
                  <c:v>11.9</c:v>
                </c:pt>
                <c:pt idx="33">
                  <c:v>10.8</c:v>
                </c:pt>
                <c:pt idx="34">
                  <c:v>17.100000000000001</c:v>
                </c:pt>
                <c:pt idx="35">
                  <c:v>16.600000000000001</c:v>
                </c:pt>
                <c:pt idx="36">
                  <c:v>27</c:v>
                </c:pt>
                <c:pt idx="37">
                  <c:v>25.5</c:v>
                </c:pt>
                <c:pt idx="38">
                  <c:v>21.3</c:v>
                </c:pt>
                <c:pt idx="39">
                  <c:v>20</c:v>
                </c:pt>
                <c:pt idx="40">
                  <c:v>26.9</c:v>
                </c:pt>
                <c:pt idx="41">
                  <c:v>17.600000000000001</c:v>
                </c:pt>
                <c:pt idx="42">
                  <c:v>17.3</c:v>
                </c:pt>
                <c:pt idx="43">
                  <c:v>24.3</c:v>
                </c:pt>
                <c:pt idx="44">
                  <c:v>18.100000000000001</c:v>
                </c:pt>
                <c:pt idx="45">
                  <c:v>12.2</c:v>
                </c:pt>
                <c:pt idx="46">
                  <c:v>13.1</c:v>
                </c:pt>
                <c:pt idx="47">
                  <c:v>5</c:v>
                </c:pt>
                <c:pt idx="48">
                  <c:v>8.1999999999999993</c:v>
                </c:pt>
                <c:pt idx="49">
                  <c:v>2.7</c:v>
                </c:pt>
                <c:pt idx="50">
                  <c:v>-1.8</c:v>
                </c:pt>
                <c:pt idx="51">
                  <c:v>-7.5</c:v>
                </c:pt>
                <c:pt idx="52">
                  <c:v>-4.2</c:v>
                </c:pt>
                <c:pt idx="53">
                  <c:v>-2.4</c:v>
                </c:pt>
                <c:pt idx="54">
                  <c:v>-5.9</c:v>
                </c:pt>
                <c:pt idx="55">
                  <c:v>-6.8</c:v>
                </c:pt>
                <c:pt idx="56">
                  <c:v>-8.9</c:v>
                </c:pt>
                <c:pt idx="57">
                  <c:v>-4.8</c:v>
                </c:pt>
                <c:pt idx="58">
                  <c:v>-6.5</c:v>
                </c:pt>
                <c:pt idx="59">
                  <c:v>-8.5</c:v>
                </c:pt>
                <c:pt idx="60">
                  <c:v>-4</c:v>
                </c:pt>
                <c:pt idx="61">
                  <c:v>-0.3</c:v>
                </c:pt>
                <c:pt idx="62">
                  <c:v>-11.9</c:v>
                </c:pt>
                <c:pt idx="63">
                  <c:v>8.6999999999999993</c:v>
                </c:pt>
                <c:pt idx="64">
                  <c:v>-5</c:v>
                </c:pt>
                <c:pt idx="65">
                  <c:v>-6.1</c:v>
                </c:pt>
                <c:pt idx="66">
                  <c:v>4.3</c:v>
                </c:pt>
                <c:pt idx="67">
                  <c:v>-5.9</c:v>
                </c:pt>
                <c:pt idx="68">
                  <c:v>-2.6</c:v>
                </c:pt>
                <c:pt idx="69">
                  <c:v>1.8</c:v>
                </c:pt>
                <c:pt idx="70">
                  <c:v>-3</c:v>
                </c:pt>
                <c:pt idx="71">
                  <c:v>0.2</c:v>
                </c:pt>
              </c:numCache>
            </c:numRef>
          </c:val>
          <c:smooth val="0"/>
          <c:extLst>
            <c:ext xmlns:c16="http://schemas.microsoft.com/office/drawing/2014/chart" uri="{C3380CC4-5D6E-409C-BE32-E72D297353CC}">
              <c16:uniqueId val="{00000001-FEE8-42CB-8C02-DFE47CD95EAF}"/>
            </c:ext>
          </c:extLst>
        </c:ser>
        <c:dLbls>
          <c:showLegendKey val="0"/>
          <c:showVal val="0"/>
          <c:showCatName val="0"/>
          <c:showSerName val="0"/>
          <c:showPercent val="0"/>
          <c:showBubbleSize val="0"/>
        </c:dLbls>
        <c:smooth val="0"/>
        <c:axId val="240264320"/>
        <c:axId val="240266240"/>
        <c:extLst>
          <c:ext xmlns:c15="http://schemas.microsoft.com/office/drawing/2012/chart" uri="{02D57815-91ED-43cb-92C2-25804820EDAC}">
            <c15:filteredLineSeries>
              <c15:ser>
                <c:idx val="0"/>
                <c:order val="0"/>
                <c:tx>
                  <c:v>Datenreihen1</c:v>
                </c:tx>
                <c:spPr>
                  <a:ln w="28575" cap="rnd">
                    <a:solidFill>
                      <a:schemeClr val="accent1"/>
                    </a:solidFill>
                    <a:round/>
                  </a:ln>
                  <a:effectLst/>
                </c:spPr>
                <c:marker>
                  <c:symbol val="none"/>
                </c:marker>
                <c:cat>
                  <c:multiLvlStrRef>
                    <c:extLst>
                      <c:ext uri="{02D57815-91ED-43cb-92C2-25804820EDAC}">
                        <c15:formulaRef>
                          <c15:sqref>Umsätze_Monate!$A$9:$B$80</c15:sqref>
                        </c15:formulaRef>
                      </c:ext>
                    </c:extLst>
                    <c:multiLvlStrCache>
                      <c:ptCount val="72"/>
                      <c:lvl>
                        <c:pt idx="0">
                          <c:v>Jan</c:v>
                        </c:pt>
                        <c:pt idx="1">
                          <c:v>Feb</c:v>
                        </c:pt>
                        <c:pt idx="2">
                          <c:v>Mär</c:v>
                        </c:pt>
                        <c:pt idx="3">
                          <c:v>Apr</c:v>
                        </c:pt>
                        <c:pt idx="4">
                          <c:v>Mai</c:v>
                        </c:pt>
                        <c:pt idx="5">
                          <c:v>Jun</c:v>
                        </c:pt>
                        <c:pt idx="6">
                          <c:v>Jul</c:v>
                        </c:pt>
                        <c:pt idx="7">
                          <c:v>Aug</c:v>
                        </c:pt>
                        <c:pt idx="8">
                          <c:v>Sep</c:v>
                        </c:pt>
                        <c:pt idx="9">
                          <c:v>Okt</c:v>
                        </c:pt>
                        <c:pt idx="10">
                          <c:v>Nov</c:v>
                        </c:pt>
                        <c:pt idx="11">
                          <c:v>Dez</c:v>
                        </c:pt>
                        <c:pt idx="12">
                          <c:v>Jan</c:v>
                        </c:pt>
                        <c:pt idx="13">
                          <c:v>Feb</c:v>
                        </c:pt>
                        <c:pt idx="14">
                          <c:v>Mär</c:v>
                        </c:pt>
                        <c:pt idx="15">
                          <c:v>Apr</c:v>
                        </c:pt>
                        <c:pt idx="16">
                          <c:v>Mai</c:v>
                        </c:pt>
                        <c:pt idx="17">
                          <c:v>Jun</c:v>
                        </c:pt>
                        <c:pt idx="18">
                          <c:v>Jul</c:v>
                        </c:pt>
                        <c:pt idx="19">
                          <c:v>Aug</c:v>
                        </c:pt>
                        <c:pt idx="20">
                          <c:v>Sep</c:v>
                        </c:pt>
                        <c:pt idx="21">
                          <c:v>Okt</c:v>
                        </c:pt>
                        <c:pt idx="22">
                          <c:v>Nov</c:v>
                        </c:pt>
                        <c:pt idx="23">
                          <c:v>Dez</c:v>
                        </c:pt>
                        <c:pt idx="24">
                          <c:v>Jan</c:v>
                        </c:pt>
                        <c:pt idx="25">
                          <c:v>Feb</c:v>
                        </c:pt>
                        <c:pt idx="26">
                          <c:v>Mär</c:v>
                        </c:pt>
                        <c:pt idx="27">
                          <c:v>Apr</c:v>
                        </c:pt>
                        <c:pt idx="28">
                          <c:v>Mai</c:v>
                        </c:pt>
                        <c:pt idx="29">
                          <c:v>Jun</c:v>
                        </c:pt>
                        <c:pt idx="30">
                          <c:v>Jul</c:v>
                        </c:pt>
                        <c:pt idx="31">
                          <c:v>Aug</c:v>
                        </c:pt>
                        <c:pt idx="32">
                          <c:v>Sep</c:v>
                        </c:pt>
                        <c:pt idx="33">
                          <c:v>Okt</c:v>
                        </c:pt>
                        <c:pt idx="34">
                          <c:v>Nov</c:v>
                        </c:pt>
                        <c:pt idx="35">
                          <c:v>Dez</c:v>
                        </c:pt>
                        <c:pt idx="36">
                          <c:v>Jan</c:v>
                        </c:pt>
                        <c:pt idx="37">
                          <c:v>Feb</c:v>
                        </c:pt>
                        <c:pt idx="38">
                          <c:v>Mär</c:v>
                        </c:pt>
                        <c:pt idx="39">
                          <c:v>Apr</c:v>
                        </c:pt>
                        <c:pt idx="40">
                          <c:v>Mai</c:v>
                        </c:pt>
                        <c:pt idx="41">
                          <c:v>Jun</c:v>
                        </c:pt>
                        <c:pt idx="42">
                          <c:v>Jul</c:v>
                        </c:pt>
                        <c:pt idx="43">
                          <c:v>Aug</c:v>
                        </c:pt>
                        <c:pt idx="44">
                          <c:v>Sep</c:v>
                        </c:pt>
                        <c:pt idx="45">
                          <c:v>Okt</c:v>
                        </c:pt>
                        <c:pt idx="46">
                          <c:v>Nov</c:v>
                        </c:pt>
                        <c:pt idx="47">
                          <c:v>Dez</c:v>
                        </c:pt>
                        <c:pt idx="48">
                          <c:v>Jan</c:v>
                        </c:pt>
                        <c:pt idx="49">
                          <c:v>Feb</c:v>
                        </c:pt>
                        <c:pt idx="50">
                          <c:v>Mär</c:v>
                        </c:pt>
                        <c:pt idx="51">
                          <c:v>Apr</c:v>
                        </c:pt>
                        <c:pt idx="52">
                          <c:v>Mai</c:v>
                        </c:pt>
                        <c:pt idx="53">
                          <c:v>Jun</c:v>
                        </c:pt>
                        <c:pt idx="54">
                          <c:v>Jul</c:v>
                        </c:pt>
                        <c:pt idx="55">
                          <c:v>Aug</c:v>
                        </c:pt>
                        <c:pt idx="56">
                          <c:v>Sep</c:v>
                        </c:pt>
                        <c:pt idx="57">
                          <c:v>Okt</c:v>
                        </c:pt>
                        <c:pt idx="58">
                          <c:v>Nov</c:v>
                        </c:pt>
                        <c:pt idx="59">
                          <c:v>Dez</c:v>
                        </c:pt>
                        <c:pt idx="60">
                          <c:v>Jan</c:v>
                        </c:pt>
                        <c:pt idx="61">
                          <c:v>Feb</c:v>
                        </c:pt>
                        <c:pt idx="62">
                          <c:v>Mär</c:v>
                        </c:pt>
                        <c:pt idx="63">
                          <c:v>Apr</c:v>
                        </c:pt>
                        <c:pt idx="64">
                          <c:v>Mai</c:v>
                        </c:pt>
                        <c:pt idx="65">
                          <c:v>Jun</c:v>
                        </c:pt>
                        <c:pt idx="66">
                          <c:v>Jul</c:v>
                        </c:pt>
                        <c:pt idx="67">
                          <c:v>Aug</c:v>
                        </c:pt>
                        <c:pt idx="68">
                          <c:v>Sep</c:v>
                        </c:pt>
                        <c:pt idx="69">
                          <c:v>Okt</c:v>
                        </c:pt>
                        <c:pt idx="70">
                          <c:v>Nov</c:v>
                        </c:pt>
                        <c:pt idx="71">
                          <c:v>Dez</c:v>
                        </c:pt>
                      </c:lvl>
                      <c:lvl>
                        <c:pt idx="0">
                          <c:v>2019</c:v>
                        </c:pt>
                        <c:pt idx="12">
                          <c:v>2020</c:v>
                        </c:pt>
                        <c:pt idx="24">
                          <c:v>2021</c:v>
                        </c:pt>
                        <c:pt idx="36">
                          <c:v>2022</c:v>
                        </c:pt>
                        <c:pt idx="48">
                          <c:v>2023</c:v>
                        </c:pt>
                        <c:pt idx="60">
                          <c:v>2024</c:v>
                        </c:pt>
                      </c:lvl>
                    </c:multiLvlStrCache>
                  </c:multiLvlStrRef>
                </c:cat>
                <c:val>
                  <c:numRef>
                    <c:extLst>
                      <c:ext uri="{02D57815-91ED-43cb-92C2-25804820EDAC}">
                        <c15:formulaRef>
                          <c15:sqref>Umsätze_Monate!$C$9:$C$80</c15:sqref>
                        </c15:formulaRef>
                      </c:ext>
                    </c:extLst>
                    <c:numCache>
                      <c:formatCode>General</c:formatCode>
                      <c:ptCount val="72"/>
                      <c:pt idx="0">
                        <c:v>103.6</c:v>
                      </c:pt>
                      <c:pt idx="1">
                        <c:v>101.3</c:v>
                      </c:pt>
                      <c:pt idx="2">
                        <c:v>110.4</c:v>
                      </c:pt>
                      <c:pt idx="3">
                        <c:v>109.4</c:v>
                      </c:pt>
                      <c:pt idx="4">
                        <c:v>109.4</c:v>
                      </c:pt>
                      <c:pt idx="5">
                        <c:v>102.9</c:v>
                      </c:pt>
                      <c:pt idx="6">
                        <c:v>111.7</c:v>
                      </c:pt>
                      <c:pt idx="7">
                        <c:v>103.9</c:v>
                      </c:pt>
                      <c:pt idx="8">
                        <c:v>110.4</c:v>
                      </c:pt>
                      <c:pt idx="9">
                        <c:v>115.3</c:v>
                      </c:pt>
                      <c:pt idx="10">
                        <c:v>112.5</c:v>
                      </c:pt>
                      <c:pt idx="11">
                        <c:v>105.3</c:v>
                      </c:pt>
                      <c:pt idx="12">
                        <c:v>104.4</c:v>
                      </c:pt>
                      <c:pt idx="13">
                        <c:v>104.1</c:v>
                      </c:pt>
                      <c:pt idx="14">
                        <c:v>118.8</c:v>
                      </c:pt>
                      <c:pt idx="15">
                        <c:v>101.6</c:v>
                      </c:pt>
                      <c:pt idx="16">
                        <c:v>101.5</c:v>
                      </c:pt>
                      <c:pt idx="17">
                        <c:v>110.1</c:v>
                      </c:pt>
                      <c:pt idx="18">
                        <c:v>111.3</c:v>
                      </c:pt>
                      <c:pt idx="19">
                        <c:v>102.6</c:v>
                      </c:pt>
                      <c:pt idx="20">
                        <c:v>115.2</c:v>
                      </c:pt>
                      <c:pt idx="21">
                        <c:v>118</c:v>
                      </c:pt>
                      <c:pt idx="22">
                        <c:v>116.2</c:v>
                      </c:pt>
                      <c:pt idx="23">
                        <c:v>116</c:v>
                      </c:pt>
                      <c:pt idx="24">
                        <c:v>94.9</c:v>
                      </c:pt>
                      <c:pt idx="25">
                        <c:v>99.1</c:v>
                      </c:pt>
                      <c:pt idx="26">
                        <c:v>125.6</c:v>
                      </c:pt>
                      <c:pt idx="27">
                        <c:v>111.2</c:v>
                      </c:pt>
                      <c:pt idx="28">
                        <c:v>107.4</c:v>
                      </c:pt>
                      <c:pt idx="29">
                        <c:v>117</c:v>
                      </c:pt>
                      <c:pt idx="30">
                        <c:v>111</c:v>
                      </c:pt>
                      <c:pt idx="31">
                        <c:v>107.3</c:v>
                      </c:pt>
                      <c:pt idx="32">
                        <c:v>117</c:v>
                      </c:pt>
                      <c:pt idx="33">
                        <c:v>116.4</c:v>
                      </c:pt>
                      <c:pt idx="34">
                        <c:v>119.9</c:v>
                      </c:pt>
                      <c:pt idx="35">
                        <c:v>120.4</c:v>
                      </c:pt>
                      <c:pt idx="36">
                        <c:v>105</c:v>
                      </c:pt>
                      <c:pt idx="37">
                        <c:v>107.3</c:v>
                      </c:pt>
                      <c:pt idx="38">
                        <c:v>126.4</c:v>
                      </c:pt>
                      <c:pt idx="39">
                        <c:v>109.8</c:v>
                      </c:pt>
                      <c:pt idx="40">
                        <c:v>113.3</c:v>
                      </c:pt>
                      <c:pt idx="41">
                        <c:v>115.6</c:v>
                      </c:pt>
                      <c:pt idx="42">
                        <c:v>109.9</c:v>
                      </c:pt>
                      <c:pt idx="43">
                        <c:v>112.6</c:v>
                      </c:pt>
                      <c:pt idx="44">
                        <c:v>116.4</c:v>
                      </c:pt>
                      <c:pt idx="45">
                        <c:v>111.7</c:v>
                      </c:pt>
                      <c:pt idx="46">
                        <c:v>118.7</c:v>
                      </c:pt>
                      <c:pt idx="47">
                        <c:v>112.3</c:v>
                      </c:pt>
                      <c:pt idx="48">
                        <c:v>103.4</c:v>
                      </c:pt>
                      <c:pt idx="49">
                        <c:v>101.7</c:v>
                      </c:pt>
                      <c:pt idx="50">
                        <c:v>121.1</c:v>
                      </c:pt>
                      <c:pt idx="51">
                        <c:v>100.8</c:v>
                      </c:pt>
                      <c:pt idx="52">
                        <c:v>109.3</c:v>
                      </c:pt>
                      <c:pt idx="53">
                        <c:v>114.1</c:v>
                      </c:pt>
                      <c:pt idx="54">
                        <c:v>105.1</c:v>
                      </c:pt>
                      <c:pt idx="55">
                        <c:v>107</c:v>
                      </c:pt>
                      <c:pt idx="56">
                        <c:v>108.9</c:v>
                      </c:pt>
                      <c:pt idx="57">
                        <c:v>109.7</c:v>
                      </c:pt>
                      <c:pt idx="58">
                        <c:v>113.8</c:v>
                      </c:pt>
                      <c:pt idx="59">
                        <c:v>104.3</c:v>
                      </c:pt>
                      <c:pt idx="60">
                        <c:v>101.6</c:v>
                      </c:pt>
                      <c:pt idx="61">
                        <c:v>104.3</c:v>
                      </c:pt>
                      <c:pt idx="62">
                        <c:v>109</c:v>
                      </c:pt>
                      <c:pt idx="63">
                        <c:v>111.4</c:v>
                      </c:pt>
                      <c:pt idx="64">
                        <c:v>104.9</c:v>
                      </c:pt>
                      <c:pt idx="65">
                        <c:v>108.2</c:v>
                      </c:pt>
                      <c:pt idx="66">
                        <c:v>110.2</c:v>
                      </c:pt>
                      <c:pt idx="67">
                        <c:v>101.8</c:v>
                      </c:pt>
                      <c:pt idx="68">
                        <c:v>108.1</c:v>
                      </c:pt>
                      <c:pt idx="69">
                        <c:v>113.1</c:v>
                      </c:pt>
                      <c:pt idx="70">
                        <c:v>111.6</c:v>
                      </c:pt>
                      <c:pt idx="71">
                        <c:v>105.1</c:v>
                      </c:pt>
                    </c:numCache>
                  </c:numRef>
                </c:val>
                <c:smooth val="0"/>
                <c:extLst>
                  <c:ext xmlns:c16="http://schemas.microsoft.com/office/drawing/2014/chart" uri="{C3380CC4-5D6E-409C-BE32-E72D297353CC}">
                    <c16:uniqueId val="{00000002-FEE8-42CB-8C02-DFE47CD95EAF}"/>
                  </c:ext>
                </c:extLst>
              </c15:ser>
            </c15:filteredLineSeries>
            <c15:filteredLineSeries>
              <c15:ser>
                <c:idx val="2"/>
                <c:order val="2"/>
                <c:spPr>
                  <a:ln w="28575" cap="rnd">
                    <a:solidFill>
                      <a:schemeClr val="accent3"/>
                    </a:solidFill>
                    <a:round/>
                  </a:ln>
                  <a:effectLst/>
                </c:spPr>
                <c:marker>
                  <c:symbol val="none"/>
                </c:marker>
                <c:cat>
                  <c:multiLvlStrRef>
                    <c:extLst xmlns:c15="http://schemas.microsoft.com/office/drawing/2012/chart">
                      <c:ext xmlns:c15="http://schemas.microsoft.com/office/drawing/2012/chart" uri="{02D57815-91ED-43cb-92C2-25804820EDAC}">
                        <c15:formulaRef>
                          <c15:sqref>Umsätze_Monate!$A$9:$B$80</c15:sqref>
                        </c15:formulaRef>
                      </c:ext>
                    </c:extLst>
                    <c:multiLvlStrCache>
                      <c:ptCount val="72"/>
                      <c:lvl>
                        <c:pt idx="0">
                          <c:v>Jan</c:v>
                        </c:pt>
                        <c:pt idx="1">
                          <c:v>Feb</c:v>
                        </c:pt>
                        <c:pt idx="2">
                          <c:v>Mär</c:v>
                        </c:pt>
                        <c:pt idx="3">
                          <c:v>Apr</c:v>
                        </c:pt>
                        <c:pt idx="4">
                          <c:v>Mai</c:v>
                        </c:pt>
                        <c:pt idx="5">
                          <c:v>Jun</c:v>
                        </c:pt>
                        <c:pt idx="6">
                          <c:v>Jul</c:v>
                        </c:pt>
                        <c:pt idx="7">
                          <c:v>Aug</c:v>
                        </c:pt>
                        <c:pt idx="8">
                          <c:v>Sep</c:v>
                        </c:pt>
                        <c:pt idx="9">
                          <c:v>Okt</c:v>
                        </c:pt>
                        <c:pt idx="10">
                          <c:v>Nov</c:v>
                        </c:pt>
                        <c:pt idx="11">
                          <c:v>Dez</c:v>
                        </c:pt>
                        <c:pt idx="12">
                          <c:v>Jan</c:v>
                        </c:pt>
                        <c:pt idx="13">
                          <c:v>Feb</c:v>
                        </c:pt>
                        <c:pt idx="14">
                          <c:v>Mär</c:v>
                        </c:pt>
                        <c:pt idx="15">
                          <c:v>Apr</c:v>
                        </c:pt>
                        <c:pt idx="16">
                          <c:v>Mai</c:v>
                        </c:pt>
                        <c:pt idx="17">
                          <c:v>Jun</c:v>
                        </c:pt>
                        <c:pt idx="18">
                          <c:v>Jul</c:v>
                        </c:pt>
                        <c:pt idx="19">
                          <c:v>Aug</c:v>
                        </c:pt>
                        <c:pt idx="20">
                          <c:v>Sep</c:v>
                        </c:pt>
                        <c:pt idx="21">
                          <c:v>Okt</c:v>
                        </c:pt>
                        <c:pt idx="22">
                          <c:v>Nov</c:v>
                        </c:pt>
                        <c:pt idx="23">
                          <c:v>Dez</c:v>
                        </c:pt>
                        <c:pt idx="24">
                          <c:v>Jan</c:v>
                        </c:pt>
                        <c:pt idx="25">
                          <c:v>Feb</c:v>
                        </c:pt>
                        <c:pt idx="26">
                          <c:v>Mär</c:v>
                        </c:pt>
                        <c:pt idx="27">
                          <c:v>Apr</c:v>
                        </c:pt>
                        <c:pt idx="28">
                          <c:v>Mai</c:v>
                        </c:pt>
                        <c:pt idx="29">
                          <c:v>Jun</c:v>
                        </c:pt>
                        <c:pt idx="30">
                          <c:v>Jul</c:v>
                        </c:pt>
                        <c:pt idx="31">
                          <c:v>Aug</c:v>
                        </c:pt>
                        <c:pt idx="32">
                          <c:v>Sep</c:v>
                        </c:pt>
                        <c:pt idx="33">
                          <c:v>Okt</c:v>
                        </c:pt>
                        <c:pt idx="34">
                          <c:v>Nov</c:v>
                        </c:pt>
                        <c:pt idx="35">
                          <c:v>Dez</c:v>
                        </c:pt>
                        <c:pt idx="36">
                          <c:v>Jan</c:v>
                        </c:pt>
                        <c:pt idx="37">
                          <c:v>Feb</c:v>
                        </c:pt>
                        <c:pt idx="38">
                          <c:v>Mär</c:v>
                        </c:pt>
                        <c:pt idx="39">
                          <c:v>Apr</c:v>
                        </c:pt>
                        <c:pt idx="40">
                          <c:v>Mai</c:v>
                        </c:pt>
                        <c:pt idx="41">
                          <c:v>Jun</c:v>
                        </c:pt>
                        <c:pt idx="42">
                          <c:v>Jul</c:v>
                        </c:pt>
                        <c:pt idx="43">
                          <c:v>Aug</c:v>
                        </c:pt>
                        <c:pt idx="44">
                          <c:v>Sep</c:v>
                        </c:pt>
                        <c:pt idx="45">
                          <c:v>Okt</c:v>
                        </c:pt>
                        <c:pt idx="46">
                          <c:v>Nov</c:v>
                        </c:pt>
                        <c:pt idx="47">
                          <c:v>Dez</c:v>
                        </c:pt>
                        <c:pt idx="48">
                          <c:v>Jan</c:v>
                        </c:pt>
                        <c:pt idx="49">
                          <c:v>Feb</c:v>
                        </c:pt>
                        <c:pt idx="50">
                          <c:v>Mär</c:v>
                        </c:pt>
                        <c:pt idx="51">
                          <c:v>Apr</c:v>
                        </c:pt>
                        <c:pt idx="52">
                          <c:v>Mai</c:v>
                        </c:pt>
                        <c:pt idx="53">
                          <c:v>Jun</c:v>
                        </c:pt>
                        <c:pt idx="54">
                          <c:v>Jul</c:v>
                        </c:pt>
                        <c:pt idx="55">
                          <c:v>Aug</c:v>
                        </c:pt>
                        <c:pt idx="56">
                          <c:v>Sep</c:v>
                        </c:pt>
                        <c:pt idx="57">
                          <c:v>Okt</c:v>
                        </c:pt>
                        <c:pt idx="58">
                          <c:v>Nov</c:v>
                        </c:pt>
                        <c:pt idx="59">
                          <c:v>Dez</c:v>
                        </c:pt>
                        <c:pt idx="60">
                          <c:v>Jan</c:v>
                        </c:pt>
                        <c:pt idx="61">
                          <c:v>Feb</c:v>
                        </c:pt>
                        <c:pt idx="62">
                          <c:v>Mär</c:v>
                        </c:pt>
                        <c:pt idx="63">
                          <c:v>Apr</c:v>
                        </c:pt>
                        <c:pt idx="64">
                          <c:v>Mai</c:v>
                        </c:pt>
                        <c:pt idx="65">
                          <c:v>Jun</c:v>
                        </c:pt>
                        <c:pt idx="66">
                          <c:v>Jul</c:v>
                        </c:pt>
                        <c:pt idx="67">
                          <c:v>Aug</c:v>
                        </c:pt>
                        <c:pt idx="68">
                          <c:v>Sep</c:v>
                        </c:pt>
                        <c:pt idx="69">
                          <c:v>Okt</c:v>
                        </c:pt>
                        <c:pt idx="70">
                          <c:v>Nov</c:v>
                        </c:pt>
                        <c:pt idx="71">
                          <c:v>Dez</c:v>
                        </c:pt>
                      </c:lvl>
                      <c:lvl>
                        <c:pt idx="0">
                          <c:v>2019</c:v>
                        </c:pt>
                        <c:pt idx="12">
                          <c:v>2020</c:v>
                        </c:pt>
                        <c:pt idx="24">
                          <c:v>2021</c:v>
                        </c:pt>
                        <c:pt idx="36">
                          <c:v>2022</c:v>
                        </c:pt>
                        <c:pt idx="48">
                          <c:v>2023</c:v>
                        </c:pt>
                        <c:pt idx="60">
                          <c:v>2024</c:v>
                        </c:pt>
                      </c:lvl>
                    </c:multiLvlStrCache>
                  </c:multiLvlStrRef>
                </c:cat>
                <c:val>
                  <c:numRef>
                    <c:extLst xmlns:c15="http://schemas.microsoft.com/office/drawing/2012/chart">
                      <c:ext xmlns:c15="http://schemas.microsoft.com/office/drawing/2012/chart" uri="{02D57815-91ED-43cb-92C2-25804820EDAC}">
                        <c15:formulaRef>
                          <c15:sqref>Umsätze_Monate!$E$9:$E$80</c15:sqref>
                        </c15:formulaRef>
                      </c:ext>
                    </c:extLst>
                    <c:numCache>
                      <c:formatCode>General</c:formatCode>
                      <c:ptCount val="72"/>
                      <c:pt idx="0">
                        <c:v>107.7</c:v>
                      </c:pt>
                      <c:pt idx="1">
                        <c:v>105.8</c:v>
                      </c:pt>
                      <c:pt idx="2">
                        <c:v>115.7</c:v>
                      </c:pt>
                      <c:pt idx="3">
                        <c:v>115.2</c:v>
                      </c:pt>
                      <c:pt idx="4">
                        <c:v>115.6</c:v>
                      </c:pt>
                      <c:pt idx="5">
                        <c:v>108.1</c:v>
                      </c:pt>
                      <c:pt idx="6">
                        <c:v>117.2</c:v>
                      </c:pt>
                      <c:pt idx="7">
                        <c:v>108.2</c:v>
                      </c:pt>
                      <c:pt idx="8">
                        <c:v>114.5</c:v>
                      </c:pt>
                      <c:pt idx="9">
                        <c:v>119.3</c:v>
                      </c:pt>
                      <c:pt idx="10">
                        <c:v>116.1</c:v>
                      </c:pt>
                      <c:pt idx="11">
                        <c:v>108.3</c:v>
                      </c:pt>
                      <c:pt idx="12">
                        <c:v>108.5</c:v>
                      </c:pt>
                      <c:pt idx="13">
                        <c:v>107.6</c:v>
                      </c:pt>
                      <c:pt idx="14">
                        <c:v>122.4</c:v>
                      </c:pt>
                      <c:pt idx="15">
                        <c:v>103.6</c:v>
                      </c:pt>
                      <c:pt idx="16">
                        <c:v>102.9</c:v>
                      </c:pt>
                      <c:pt idx="17">
                        <c:v>112</c:v>
                      </c:pt>
                      <c:pt idx="18">
                        <c:v>113.7</c:v>
                      </c:pt>
                      <c:pt idx="19">
                        <c:v>104.5</c:v>
                      </c:pt>
                      <c:pt idx="20">
                        <c:v>117.1</c:v>
                      </c:pt>
                      <c:pt idx="21">
                        <c:v>119.6</c:v>
                      </c:pt>
                      <c:pt idx="22">
                        <c:v>117.8</c:v>
                      </c:pt>
                      <c:pt idx="23">
                        <c:v>117.8</c:v>
                      </c:pt>
                      <c:pt idx="24">
                        <c:v>97.8</c:v>
                      </c:pt>
                      <c:pt idx="25">
                        <c:v>103.6</c:v>
                      </c:pt>
                      <c:pt idx="26">
                        <c:v>133.6</c:v>
                      </c:pt>
                      <c:pt idx="27">
                        <c:v>119.4</c:v>
                      </c:pt>
                      <c:pt idx="28">
                        <c:v>117.3</c:v>
                      </c:pt>
                      <c:pt idx="29">
                        <c:v>128.69999999999999</c:v>
                      </c:pt>
                      <c:pt idx="30">
                        <c:v>123.4</c:v>
                      </c:pt>
                      <c:pt idx="31">
                        <c:v>119.7</c:v>
                      </c:pt>
                      <c:pt idx="32">
                        <c:v>131</c:v>
                      </c:pt>
                      <c:pt idx="33">
                        <c:v>132.5</c:v>
                      </c:pt>
                      <c:pt idx="34">
                        <c:v>137.9</c:v>
                      </c:pt>
                      <c:pt idx="35">
                        <c:v>137.30000000000001</c:v>
                      </c:pt>
                      <c:pt idx="36">
                        <c:v>124.2</c:v>
                      </c:pt>
                      <c:pt idx="37">
                        <c:v>130</c:v>
                      </c:pt>
                      <c:pt idx="38">
                        <c:v>162</c:v>
                      </c:pt>
                      <c:pt idx="39">
                        <c:v>143.30000000000001</c:v>
                      </c:pt>
                      <c:pt idx="40">
                        <c:v>148.9</c:v>
                      </c:pt>
                      <c:pt idx="41">
                        <c:v>151.4</c:v>
                      </c:pt>
                      <c:pt idx="42">
                        <c:v>144.69999999999999</c:v>
                      </c:pt>
                      <c:pt idx="43">
                        <c:v>148.80000000000001</c:v>
                      </c:pt>
                      <c:pt idx="44">
                        <c:v>154.69999999999999</c:v>
                      </c:pt>
                      <c:pt idx="45">
                        <c:v>148.69999999999999</c:v>
                      </c:pt>
                      <c:pt idx="46">
                        <c:v>156</c:v>
                      </c:pt>
                      <c:pt idx="47">
                        <c:v>144.1</c:v>
                      </c:pt>
                      <c:pt idx="48">
                        <c:v>134.4</c:v>
                      </c:pt>
                      <c:pt idx="49">
                        <c:v>133.5</c:v>
                      </c:pt>
                      <c:pt idx="50">
                        <c:v>159.1</c:v>
                      </c:pt>
                      <c:pt idx="51">
                        <c:v>132.5</c:v>
                      </c:pt>
                      <c:pt idx="52">
                        <c:v>142.69999999999999</c:v>
                      </c:pt>
                      <c:pt idx="53">
                        <c:v>147.69999999999999</c:v>
                      </c:pt>
                      <c:pt idx="54">
                        <c:v>136.1</c:v>
                      </c:pt>
                      <c:pt idx="55">
                        <c:v>138.69999999999999</c:v>
                      </c:pt>
                      <c:pt idx="56">
                        <c:v>141</c:v>
                      </c:pt>
                      <c:pt idx="57">
                        <c:v>141.6</c:v>
                      </c:pt>
                      <c:pt idx="58">
                        <c:v>145.9</c:v>
                      </c:pt>
                      <c:pt idx="59">
                        <c:v>131.9</c:v>
                      </c:pt>
                      <c:pt idx="60">
                        <c:v>129.19999999999999</c:v>
                      </c:pt>
                      <c:pt idx="61">
                        <c:v>133.6</c:v>
                      </c:pt>
                      <c:pt idx="62">
                        <c:v>140.19999999999999</c:v>
                      </c:pt>
                      <c:pt idx="63">
                        <c:v>144</c:v>
                      </c:pt>
                      <c:pt idx="64">
                        <c:v>135.80000000000001</c:v>
                      </c:pt>
                      <c:pt idx="65">
                        <c:v>138.69999999999999</c:v>
                      </c:pt>
                      <c:pt idx="66">
                        <c:v>141.9</c:v>
                      </c:pt>
                      <c:pt idx="67">
                        <c:v>130.6</c:v>
                      </c:pt>
                      <c:pt idx="68">
                        <c:v>137.4</c:v>
                      </c:pt>
                      <c:pt idx="69">
                        <c:v>144.19999999999999</c:v>
                      </c:pt>
                      <c:pt idx="70">
                        <c:v>141.5</c:v>
                      </c:pt>
                      <c:pt idx="71">
                        <c:v>132.4</c:v>
                      </c:pt>
                    </c:numCache>
                  </c:numRef>
                </c:val>
                <c:smooth val="0"/>
                <c:extLst xmlns:c15="http://schemas.microsoft.com/office/drawing/2012/chart">
                  <c:ext xmlns:c16="http://schemas.microsoft.com/office/drawing/2014/chart" uri="{C3380CC4-5D6E-409C-BE32-E72D297353CC}">
                    <c16:uniqueId val="{00000003-FEE8-42CB-8C02-DFE47CD95EAF}"/>
                  </c:ext>
                </c:extLst>
              </c15:ser>
            </c15:filteredLineSeries>
          </c:ext>
        </c:extLst>
      </c:lineChart>
      <c:catAx>
        <c:axId val="24026432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Open Sans" pitchFamily="2" charset="0"/>
                    <a:ea typeface="+mn-ea"/>
                    <a:cs typeface="+mn-cs"/>
                  </a:defRPr>
                </a:pPr>
                <a:r>
                  <a:rPr lang="de-DE" dirty="0"/>
                  <a:t>Quelle: </a:t>
                </a:r>
                <a:r>
                  <a:rPr lang="de-DE" dirty="0" err="1"/>
                  <a:t>destatis</a:t>
                </a:r>
                <a:r>
                  <a:rPr lang="de-DE" dirty="0"/>
                  <a:t>;</a:t>
                </a:r>
                <a:r>
                  <a:rPr lang="de-DE" baseline="0" dirty="0"/>
                  <a:t> Grafik: BGA</a:t>
                </a:r>
                <a:endParaRPr lang="de-DE" dirty="0"/>
              </a:p>
            </c:rich>
          </c:tx>
          <c:layout>
            <c:manualLayout>
              <c:xMode val="edge"/>
              <c:yMode val="edge"/>
              <c:x val="5.8330893140851733E-3"/>
              <c:y val="0.93432258785475997"/>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Open Sans" pitchFamily="2" charset="0"/>
                  <a:ea typeface="+mn-ea"/>
                  <a:cs typeface="+mn-cs"/>
                </a:defRPr>
              </a:pPr>
              <a:endParaRPr lang="de-DE"/>
            </a:p>
          </c:txPr>
        </c:title>
        <c:numFmt formatCode="General" sourceLinked="1"/>
        <c:majorTickMark val="none"/>
        <c:minorTickMark val="none"/>
        <c:tickLblPos val="low"/>
        <c:spPr>
          <a:noFill/>
          <a:ln w="25400" cap="flat" cmpd="sng" algn="ctr">
            <a:solidFill>
              <a:srgbClr val="7030A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Open Sans" pitchFamily="2" charset="0"/>
                <a:ea typeface="+mn-ea"/>
                <a:cs typeface="+mn-cs"/>
              </a:defRPr>
            </a:pPr>
            <a:endParaRPr lang="de-DE"/>
          </a:p>
        </c:txPr>
        <c:crossAx val="240266240"/>
        <c:crosses val="autoZero"/>
        <c:auto val="1"/>
        <c:lblAlgn val="ctr"/>
        <c:lblOffset val="100"/>
        <c:noMultiLvlLbl val="0"/>
      </c:catAx>
      <c:valAx>
        <c:axId val="24026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Open Sans" pitchFamily="2" charset="0"/>
                <a:ea typeface="+mn-ea"/>
                <a:cs typeface="+mn-cs"/>
              </a:defRPr>
            </a:pPr>
            <a:endParaRPr lang="de-DE"/>
          </a:p>
        </c:txPr>
        <c:crossAx val="24026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Open Sans" pitchFamily="2" charset="0"/>
              <a:ea typeface="+mn-ea"/>
              <a:cs typeface="+mn-cs"/>
            </a:defRPr>
          </a:pPr>
          <a:endParaRPr lang="de-DE"/>
        </a:p>
      </c:txPr>
    </c:legend>
    <c:plotVisOnly val="1"/>
    <c:dispBlanksAs val="gap"/>
    <c:showDLblsOverMax val="0"/>
  </c:chart>
  <c:spPr>
    <a:noFill/>
    <a:ln>
      <a:noFill/>
    </a:ln>
    <a:effectLst/>
  </c:spPr>
  <c:txPr>
    <a:bodyPr/>
    <a:lstStyle/>
    <a:p>
      <a:pPr>
        <a:defRPr baseline="0">
          <a:latin typeface="Open Sans" pitchFamily="2" charset="0"/>
        </a:defRPr>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Open Sans" pitchFamily="2" charset="0"/>
                <a:ea typeface="+mn-ea"/>
                <a:cs typeface="+mn-cs"/>
              </a:defRPr>
            </a:pPr>
            <a:r>
              <a:rPr lang="de-DE" sz="1400" b="1" dirty="0"/>
              <a:t>reale Umsätze Produktionsverbindungshandel (2015=100)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Open Sans" pitchFamily="2" charset="0"/>
              <a:ea typeface="+mn-ea"/>
              <a:cs typeface="+mn-cs"/>
            </a:defRPr>
          </a:pPr>
          <a:endParaRPr lang="de-DE"/>
        </a:p>
      </c:txPr>
    </c:title>
    <c:autoTitleDeleted val="0"/>
    <c:plotArea>
      <c:layout>
        <c:manualLayout>
          <c:layoutTarget val="inner"/>
          <c:xMode val="edge"/>
          <c:yMode val="edge"/>
          <c:x val="6.8101532290123237E-2"/>
          <c:y val="0.1410579717803731"/>
          <c:w val="0.90560364039367325"/>
          <c:h val="0.5896172206662087"/>
        </c:manualLayout>
      </c:layout>
      <c:lineChart>
        <c:grouping val="standard"/>
        <c:varyColors val="0"/>
        <c:ser>
          <c:idx val="0"/>
          <c:order val="0"/>
          <c:tx>
            <c:strRef>
              <c:f>Umsätze_Monate!$J$154</c:f>
              <c:strCache>
                <c:ptCount val="1"/>
                <c:pt idx="0">
                  <c:v>2019</c:v>
                </c:pt>
              </c:strCache>
            </c:strRef>
          </c:tx>
          <c:spPr>
            <a:ln w="25400" cap="rnd">
              <a:solidFill>
                <a:schemeClr val="accent1"/>
              </a:solidFill>
              <a:round/>
            </a:ln>
            <a:effectLst/>
          </c:spPr>
          <c:marker>
            <c:symbol val="none"/>
          </c:marker>
          <c:cat>
            <c:strRef>
              <c:f>Umsätze_Monate!$I$155:$I$166</c:f>
              <c:strCache>
                <c:ptCount val="12"/>
                <c:pt idx="0">
                  <c:v>Jan</c:v>
                </c:pt>
                <c:pt idx="1">
                  <c:v>Feb</c:v>
                </c:pt>
                <c:pt idx="2">
                  <c:v>Mär</c:v>
                </c:pt>
                <c:pt idx="3">
                  <c:v>Apr</c:v>
                </c:pt>
                <c:pt idx="4">
                  <c:v>Mai</c:v>
                </c:pt>
                <c:pt idx="5">
                  <c:v>Jun</c:v>
                </c:pt>
                <c:pt idx="6">
                  <c:v>Jul</c:v>
                </c:pt>
                <c:pt idx="7">
                  <c:v>Aug</c:v>
                </c:pt>
                <c:pt idx="8">
                  <c:v>Sep</c:v>
                </c:pt>
                <c:pt idx="9">
                  <c:v>Okt</c:v>
                </c:pt>
                <c:pt idx="10">
                  <c:v>Nov</c:v>
                </c:pt>
                <c:pt idx="11">
                  <c:v>Dez</c:v>
                </c:pt>
              </c:strCache>
            </c:strRef>
          </c:cat>
          <c:val>
            <c:numRef>
              <c:f>Umsätze_Monate!$J$155:$J$166</c:f>
              <c:numCache>
                <c:formatCode>General</c:formatCode>
                <c:ptCount val="12"/>
                <c:pt idx="0">
                  <c:v>101.8</c:v>
                </c:pt>
                <c:pt idx="1">
                  <c:v>99.9</c:v>
                </c:pt>
                <c:pt idx="2">
                  <c:v>110.8</c:v>
                </c:pt>
                <c:pt idx="3">
                  <c:v>107.9</c:v>
                </c:pt>
                <c:pt idx="4">
                  <c:v>108</c:v>
                </c:pt>
                <c:pt idx="5">
                  <c:v>101.9</c:v>
                </c:pt>
                <c:pt idx="6">
                  <c:v>110.5</c:v>
                </c:pt>
                <c:pt idx="7">
                  <c:v>100.6</c:v>
                </c:pt>
                <c:pt idx="8">
                  <c:v>108.8</c:v>
                </c:pt>
                <c:pt idx="9">
                  <c:v>112.2</c:v>
                </c:pt>
                <c:pt idx="10">
                  <c:v>109</c:v>
                </c:pt>
                <c:pt idx="11">
                  <c:v>99.8</c:v>
                </c:pt>
              </c:numCache>
            </c:numRef>
          </c:val>
          <c:smooth val="0"/>
          <c:extLst>
            <c:ext xmlns:c16="http://schemas.microsoft.com/office/drawing/2014/chart" uri="{C3380CC4-5D6E-409C-BE32-E72D297353CC}">
              <c16:uniqueId val="{00000000-44F8-47BD-BD6A-361E9FDDC413}"/>
            </c:ext>
          </c:extLst>
        </c:ser>
        <c:ser>
          <c:idx val="1"/>
          <c:order val="1"/>
          <c:tx>
            <c:strRef>
              <c:f>Umsätze_Monate!$K$154</c:f>
              <c:strCache>
                <c:ptCount val="1"/>
                <c:pt idx="0">
                  <c:v>2020</c:v>
                </c:pt>
              </c:strCache>
            </c:strRef>
          </c:tx>
          <c:spPr>
            <a:ln w="25400" cap="rnd">
              <a:solidFill>
                <a:schemeClr val="accent2"/>
              </a:solidFill>
              <a:round/>
            </a:ln>
            <a:effectLst/>
          </c:spPr>
          <c:marker>
            <c:symbol val="none"/>
          </c:marker>
          <c:cat>
            <c:strRef>
              <c:f>Umsätze_Monate!$I$155:$I$166</c:f>
              <c:strCache>
                <c:ptCount val="12"/>
                <c:pt idx="0">
                  <c:v>Jan</c:v>
                </c:pt>
                <c:pt idx="1">
                  <c:v>Feb</c:v>
                </c:pt>
                <c:pt idx="2">
                  <c:v>Mär</c:v>
                </c:pt>
                <c:pt idx="3">
                  <c:v>Apr</c:v>
                </c:pt>
                <c:pt idx="4">
                  <c:v>Mai</c:v>
                </c:pt>
                <c:pt idx="5">
                  <c:v>Jun</c:v>
                </c:pt>
                <c:pt idx="6">
                  <c:v>Jul</c:v>
                </c:pt>
                <c:pt idx="7">
                  <c:v>Aug</c:v>
                </c:pt>
                <c:pt idx="8">
                  <c:v>Sep</c:v>
                </c:pt>
                <c:pt idx="9">
                  <c:v>Okt</c:v>
                </c:pt>
                <c:pt idx="10">
                  <c:v>Nov</c:v>
                </c:pt>
                <c:pt idx="11">
                  <c:v>Dez</c:v>
                </c:pt>
              </c:strCache>
            </c:strRef>
          </c:cat>
          <c:val>
            <c:numRef>
              <c:f>Umsätze_Monate!$K$155:$K$166</c:f>
              <c:numCache>
                <c:formatCode>General</c:formatCode>
                <c:ptCount val="12"/>
                <c:pt idx="0">
                  <c:v>102.8</c:v>
                </c:pt>
                <c:pt idx="1">
                  <c:v>102.7</c:v>
                </c:pt>
                <c:pt idx="2">
                  <c:v>119.1</c:v>
                </c:pt>
                <c:pt idx="3">
                  <c:v>101.1</c:v>
                </c:pt>
                <c:pt idx="4">
                  <c:v>98.1</c:v>
                </c:pt>
                <c:pt idx="5">
                  <c:v>108.3</c:v>
                </c:pt>
                <c:pt idx="6">
                  <c:v>108.8</c:v>
                </c:pt>
                <c:pt idx="7">
                  <c:v>99</c:v>
                </c:pt>
                <c:pt idx="8">
                  <c:v>112.2</c:v>
                </c:pt>
                <c:pt idx="9">
                  <c:v>114.8</c:v>
                </c:pt>
                <c:pt idx="10">
                  <c:v>113.2</c:v>
                </c:pt>
                <c:pt idx="11">
                  <c:v>111.2</c:v>
                </c:pt>
              </c:numCache>
            </c:numRef>
          </c:val>
          <c:smooth val="0"/>
          <c:extLst>
            <c:ext xmlns:c16="http://schemas.microsoft.com/office/drawing/2014/chart" uri="{C3380CC4-5D6E-409C-BE32-E72D297353CC}">
              <c16:uniqueId val="{00000001-44F8-47BD-BD6A-361E9FDDC413}"/>
            </c:ext>
          </c:extLst>
        </c:ser>
        <c:ser>
          <c:idx val="2"/>
          <c:order val="2"/>
          <c:tx>
            <c:strRef>
              <c:f>Umsätze_Monate!$L$154</c:f>
              <c:strCache>
                <c:ptCount val="1"/>
                <c:pt idx="0">
                  <c:v>2021</c:v>
                </c:pt>
              </c:strCache>
            </c:strRef>
          </c:tx>
          <c:spPr>
            <a:ln w="25400" cap="rnd">
              <a:solidFill>
                <a:schemeClr val="accent3"/>
              </a:solidFill>
              <a:round/>
            </a:ln>
            <a:effectLst/>
          </c:spPr>
          <c:marker>
            <c:symbol val="none"/>
          </c:marker>
          <c:cat>
            <c:strRef>
              <c:f>Umsätze_Monate!$I$155:$I$166</c:f>
              <c:strCache>
                <c:ptCount val="12"/>
                <c:pt idx="0">
                  <c:v>Jan</c:v>
                </c:pt>
                <c:pt idx="1">
                  <c:v>Feb</c:v>
                </c:pt>
                <c:pt idx="2">
                  <c:v>Mär</c:v>
                </c:pt>
                <c:pt idx="3">
                  <c:v>Apr</c:v>
                </c:pt>
                <c:pt idx="4">
                  <c:v>Mai</c:v>
                </c:pt>
                <c:pt idx="5">
                  <c:v>Jun</c:v>
                </c:pt>
                <c:pt idx="6">
                  <c:v>Jul</c:v>
                </c:pt>
                <c:pt idx="7">
                  <c:v>Aug</c:v>
                </c:pt>
                <c:pt idx="8">
                  <c:v>Sep</c:v>
                </c:pt>
                <c:pt idx="9">
                  <c:v>Okt</c:v>
                </c:pt>
                <c:pt idx="10">
                  <c:v>Nov</c:v>
                </c:pt>
                <c:pt idx="11">
                  <c:v>Dez</c:v>
                </c:pt>
              </c:strCache>
            </c:strRef>
          </c:cat>
          <c:val>
            <c:numRef>
              <c:f>Umsätze_Monate!$L$155:$L$166</c:f>
              <c:numCache>
                <c:formatCode>General</c:formatCode>
                <c:ptCount val="12"/>
                <c:pt idx="0">
                  <c:v>92.4</c:v>
                </c:pt>
                <c:pt idx="1">
                  <c:v>96.6</c:v>
                </c:pt>
                <c:pt idx="2">
                  <c:v>123.4</c:v>
                </c:pt>
                <c:pt idx="3">
                  <c:v>110</c:v>
                </c:pt>
                <c:pt idx="4">
                  <c:v>105</c:v>
                </c:pt>
                <c:pt idx="5">
                  <c:v>115.5</c:v>
                </c:pt>
                <c:pt idx="6">
                  <c:v>107.7</c:v>
                </c:pt>
                <c:pt idx="7">
                  <c:v>103</c:v>
                </c:pt>
                <c:pt idx="8">
                  <c:v>113.8</c:v>
                </c:pt>
                <c:pt idx="9">
                  <c:v>111.9</c:v>
                </c:pt>
                <c:pt idx="10">
                  <c:v>113.4</c:v>
                </c:pt>
                <c:pt idx="11">
                  <c:v>114.6</c:v>
                </c:pt>
              </c:numCache>
            </c:numRef>
          </c:val>
          <c:smooth val="0"/>
          <c:extLst>
            <c:ext xmlns:c16="http://schemas.microsoft.com/office/drawing/2014/chart" uri="{C3380CC4-5D6E-409C-BE32-E72D297353CC}">
              <c16:uniqueId val="{00000002-44F8-47BD-BD6A-361E9FDDC413}"/>
            </c:ext>
          </c:extLst>
        </c:ser>
        <c:ser>
          <c:idx val="3"/>
          <c:order val="3"/>
          <c:tx>
            <c:strRef>
              <c:f>Umsätze_Monate!$M$154</c:f>
              <c:strCache>
                <c:ptCount val="1"/>
                <c:pt idx="0">
                  <c:v>2022</c:v>
                </c:pt>
              </c:strCache>
            </c:strRef>
          </c:tx>
          <c:spPr>
            <a:ln w="25400" cap="rnd">
              <a:solidFill>
                <a:srgbClr val="97FDFF"/>
              </a:solidFill>
              <a:round/>
            </a:ln>
            <a:effectLst/>
          </c:spPr>
          <c:marker>
            <c:symbol val="none"/>
          </c:marker>
          <c:cat>
            <c:strRef>
              <c:f>Umsätze_Monate!$I$155:$I$166</c:f>
              <c:strCache>
                <c:ptCount val="12"/>
                <c:pt idx="0">
                  <c:v>Jan</c:v>
                </c:pt>
                <c:pt idx="1">
                  <c:v>Feb</c:v>
                </c:pt>
                <c:pt idx="2">
                  <c:v>Mär</c:v>
                </c:pt>
                <c:pt idx="3">
                  <c:v>Apr</c:v>
                </c:pt>
                <c:pt idx="4">
                  <c:v>Mai</c:v>
                </c:pt>
                <c:pt idx="5">
                  <c:v>Jun</c:v>
                </c:pt>
                <c:pt idx="6">
                  <c:v>Jul</c:v>
                </c:pt>
                <c:pt idx="7">
                  <c:v>Aug</c:v>
                </c:pt>
                <c:pt idx="8">
                  <c:v>Sep</c:v>
                </c:pt>
                <c:pt idx="9">
                  <c:v>Okt</c:v>
                </c:pt>
                <c:pt idx="10">
                  <c:v>Nov</c:v>
                </c:pt>
                <c:pt idx="11">
                  <c:v>Dez</c:v>
                </c:pt>
              </c:strCache>
            </c:strRef>
          </c:cat>
          <c:val>
            <c:numRef>
              <c:f>Umsätze_Monate!$M$155:$M$166</c:f>
              <c:numCache>
                <c:formatCode>General</c:formatCode>
                <c:ptCount val="12"/>
                <c:pt idx="0">
                  <c:v>101.3</c:v>
                </c:pt>
                <c:pt idx="1">
                  <c:v>105.4</c:v>
                </c:pt>
                <c:pt idx="2">
                  <c:v>125.6</c:v>
                </c:pt>
                <c:pt idx="3">
                  <c:v>106.9</c:v>
                </c:pt>
                <c:pt idx="4">
                  <c:v>110.1</c:v>
                </c:pt>
                <c:pt idx="5">
                  <c:v>113.9</c:v>
                </c:pt>
                <c:pt idx="6">
                  <c:v>106.9</c:v>
                </c:pt>
                <c:pt idx="7">
                  <c:v>109.5</c:v>
                </c:pt>
                <c:pt idx="8">
                  <c:v>113.9</c:v>
                </c:pt>
                <c:pt idx="9">
                  <c:v>107.8</c:v>
                </c:pt>
                <c:pt idx="10">
                  <c:v>113.2</c:v>
                </c:pt>
                <c:pt idx="11">
                  <c:v>104.8</c:v>
                </c:pt>
              </c:numCache>
            </c:numRef>
          </c:val>
          <c:smooth val="0"/>
          <c:extLst>
            <c:ext xmlns:c16="http://schemas.microsoft.com/office/drawing/2014/chart" uri="{C3380CC4-5D6E-409C-BE32-E72D297353CC}">
              <c16:uniqueId val="{00000003-44F8-47BD-BD6A-361E9FDDC413}"/>
            </c:ext>
          </c:extLst>
        </c:ser>
        <c:ser>
          <c:idx val="4"/>
          <c:order val="4"/>
          <c:tx>
            <c:strRef>
              <c:f>Umsätze_Monate!$N$154</c:f>
              <c:strCache>
                <c:ptCount val="1"/>
                <c:pt idx="0">
                  <c:v>2023</c:v>
                </c:pt>
              </c:strCache>
            </c:strRef>
          </c:tx>
          <c:spPr>
            <a:ln w="25400" cap="rnd">
              <a:solidFill>
                <a:srgbClr val="7030A0"/>
              </a:solidFill>
              <a:round/>
            </a:ln>
            <a:effectLst/>
          </c:spPr>
          <c:marker>
            <c:symbol val="none"/>
          </c:marker>
          <c:cat>
            <c:strRef>
              <c:f>Umsätze_Monate!$I$155:$I$166</c:f>
              <c:strCache>
                <c:ptCount val="12"/>
                <c:pt idx="0">
                  <c:v>Jan</c:v>
                </c:pt>
                <c:pt idx="1">
                  <c:v>Feb</c:v>
                </c:pt>
                <c:pt idx="2">
                  <c:v>Mär</c:v>
                </c:pt>
                <c:pt idx="3">
                  <c:v>Apr</c:v>
                </c:pt>
                <c:pt idx="4">
                  <c:v>Mai</c:v>
                </c:pt>
                <c:pt idx="5">
                  <c:v>Jun</c:v>
                </c:pt>
                <c:pt idx="6">
                  <c:v>Jul</c:v>
                </c:pt>
                <c:pt idx="7">
                  <c:v>Aug</c:v>
                </c:pt>
                <c:pt idx="8">
                  <c:v>Sep</c:v>
                </c:pt>
                <c:pt idx="9">
                  <c:v>Okt</c:v>
                </c:pt>
                <c:pt idx="10">
                  <c:v>Nov</c:v>
                </c:pt>
                <c:pt idx="11">
                  <c:v>Dez</c:v>
                </c:pt>
              </c:strCache>
            </c:strRef>
          </c:cat>
          <c:val>
            <c:numRef>
              <c:f>Umsätze_Monate!$N$155:$N$166</c:f>
              <c:numCache>
                <c:formatCode>General</c:formatCode>
                <c:ptCount val="12"/>
                <c:pt idx="0">
                  <c:v>100.9</c:v>
                </c:pt>
                <c:pt idx="1">
                  <c:v>99.5</c:v>
                </c:pt>
                <c:pt idx="2">
                  <c:v>119.5</c:v>
                </c:pt>
                <c:pt idx="3">
                  <c:v>98.6</c:v>
                </c:pt>
                <c:pt idx="4">
                  <c:v>106.4</c:v>
                </c:pt>
                <c:pt idx="5">
                  <c:v>113.4</c:v>
                </c:pt>
                <c:pt idx="6">
                  <c:v>101.1</c:v>
                </c:pt>
                <c:pt idx="7">
                  <c:v>101.6</c:v>
                </c:pt>
                <c:pt idx="8">
                  <c:v>104.1</c:v>
                </c:pt>
                <c:pt idx="9">
                  <c:v>104.2</c:v>
                </c:pt>
                <c:pt idx="10">
                  <c:v>106.8</c:v>
                </c:pt>
                <c:pt idx="11">
                  <c:v>97.7</c:v>
                </c:pt>
              </c:numCache>
            </c:numRef>
          </c:val>
          <c:smooth val="0"/>
          <c:extLst>
            <c:ext xmlns:c16="http://schemas.microsoft.com/office/drawing/2014/chart" uri="{C3380CC4-5D6E-409C-BE32-E72D297353CC}">
              <c16:uniqueId val="{00000004-44F8-47BD-BD6A-361E9FDDC413}"/>
            </c:ext>
          </c:extLst>
        </c:ser>
        <c:ser>
          <c:idx val="5"/>
          <c:order val="5"/>
          <c:tx>
            <c:strRef>
              <c:f>Umsätze_Monate!$O$154</c:f>
              <c:strCache>
                <c:ptCount val="1"/>
                <c:pt idx="0">
                  <c:v>2024</c:v>
                </c:pt>
              </c:strCache>
            </c:strRef>
          </c:tx>
          <c:spPr>
            <a:ln w="50800" cap="rnd">
              <a:solidFill>
                <a:srgbClr val="FF0000"/>
              </a:solidFill>
              <a:round/>
            </a:ln>
            <a:effectLst/>
          </c:spPr>
          <c:marker>
            <c:symbol val="none"/>
          </c:marker>
          <c:cat>
            <c:strRef>
              <c:f>Umsätze_Monate!$I$155:$I$166</c:f>
              <c:strCache>
                <c:ptCount val="12"/>
                <c:pt idx="0">
                  <c:v>Jan</c:v>
                </c:pt>
                <c:pt idx="1">
                  <c:v>Feb</c:v>
                </c:pt>
                <c:pt idx="2">
                  <c:v>Mär</c:v>
                </c:pt>
                <c:pt idx="3">
                  <c:v>Apr</c:v>
                </c:pt>
                <c:pt idx="4">
                  <c:v>Mai</c:v>
                </c:pt>
                <c:pt idx="5">
                  <c:v>Jun</c:v>
                </c:pt>
                <c:pt idx="6">
                  <c:v>Jul</c:v>
                </c:pt>
                <c:pt idx="7">
                  <c:v>Aug</c:v>
                </c:pt>
                <c:pt idx="8">
                  <c:v>Sep</c:v>
                </c:pt>
                <c:pt idx="9">
                  <c:v>Okt</c:v>
                </c:pt>
                <c:pt idx="10">
                  <c:v>Nov</c:v>
                </c:pt>
                <c:pt idx="11">
                  <c:v>Dez</c:v>
                </c:pt>
              </c:strCache>
            </c:strRef>
          </c:cat>
          <c:val>
            <c:numRef>
              <c:f>Umsätze_Monate!$O$155:$O$166</c:f>
              <c:numCache>
                <c:formatCode>General</c:formatCode>
                <c:ptCount val="12"/>
                <c:pt idx="0">
                  <c:v>95.9</c:v>
                </c:pt>
                <c:pt idx="1">
                  <c:v>99.2</c:v>
                </c:pt>
                <c:pt idx="2">
                  <c:v>105.2</c:v>
                </c:pt>
                <c:pt idx="3">
                  <c:v>108.5</c:v>
                </c:pt>
                <c:pt idx="4">
                  <c:v>98.3</c:v>
                </c:pt>
                <c:pt idx="5">
                  <c:v>106.2</c:v>
                </c:pt>
                <c:pt idx="6">
                  <c:v>104.1</c:v>
                </c:pt>
                <c:pt idx="7">
                  <c:v>95.4</c:v>
                </c:pt>
                <c:pt idx="8">
                  <c:v>102.5</c:v>
                </c:pt>
                <c:pt idx="9">
                  <c:v>104.7</c:v>
                </c:pt>
                <c:pt idx="10">
                  <c:v>103.8</c:v>
                </c:pt>
                <c:pt idx="11">
                  <c:v>98</c:v>
                </c:pt>
              </c:numCache>
            </c:numRef>
          </c:val>
          <c:smooth val="0"/>
          <c:extLst>
            <c:ext xmlns:c16="http://schemas.microsoft.com/office/drawing/2014/chart" uri="{C3380CC4-5D6E-409C-BE32-E72D297353CC}">
              <c16:uniqueId val="{00000005-44F8-47BD-BD6A-361E9FDDC413}"/>
            </c:ext>
          </c:extLst>
        </c:ser>
        <c:dLbls>
          <c:showLegendKey val="0"/>
          <c:showVal val="0"/>
          <c:showCatName val="0"/>
          <c:showSerName val="0"/>
          <c:showPercent val="0"/>
          <c:showBubbleSize val="0"/>
        </c:dLbls>
        <c:smooth val="0"/>
        <c:axId val="240548864"/>
        <c:axId val="240563328"/>
      </c:lineChart>
      <c:catAx>
        <c:axId val="24054886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Open Sans" pitchFamily="2" charset="0"/>
                    <a:ea typeface="+mn-ea"/>
                    <a:cs typeface="+mn-cs"/>
                  </a:defRPr>
                </a:pPr>
                <a:r>
                  <a:rPr lang="de-DE" dirty="0"/>
                  <a:t>Quelle: </a:t>
                </a:r>
                <a:r>
                  <a:rPr lang="de-DE" dirty="0" err="1"/>
                  <a:t>destatis</a:t>
                </a:r>
                <a:r>
                  <a:rPr lang="de-DE" dirty="0"/>
                  <a:t>; Grafik: BGA;</a:t>
                </a:r>
              </a:p>
            </c:rich>
          </c:tx>
          <c:layout>
            <c:manualLayout>
              <c:xMode val="edge"/>
              <c:yMode val="edge"/>
              <c:x val="8.1421735149916283E-3"/>
              <c:y val="0.92052672640842947"/>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Open Sans" pitchFamily="2" charset="0"/>
                  <a:ea typeface="+mn-ea"/>
                  <a:cs typeface="+mn-cs"/>
                </a:defRPr>
              </a:pPr>
              <a:endParaRPr lang="de-DE"/>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Open Sans" pitchFamily="2" charset="0"/>
                <a:ea typeface="+mn-ea"/>
                <a:cs typeface="+mn-cs"/>
              </a:defRPr>
            </a:pPr>
            <a:endParaRPr lang="de-DE"/>
          </a:p>
        </c:txPr>
        <c:crossAx val="240563328"/>
        <c:crosses val="autoZero"/>
        <c:auto val="1"/>
        <c:lblAlgn val="ctr"/>
        <c:lblOffset val="100"/>
        <c:noMultiLvlLbl val="0"/>
      </c:catAx>
      <c:valAx>
        <c:axId val="240563328"/>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Open Sans" pitchFamily="2" charset="0"/>
                <a:ea typeface="+mn-ea"/>
                <a:cs typeface="+mn-cs"/>
              </a:defRPr>
            </a:pPr>
            <a:endParaRPr lang="de-DE"/>
          </a:p>
        </c:txPr>
        <c:crossAx val="240548864"/>
        <c:crosses val="autoZero"/>
        <c:crossBetween val="between"/>
      </c:valAx>
      <c:spPr>
        <a:noFill/>
        <a:ln>
          <a:noFill/>
        </a:ln>
        <a:effectLst/>
      </c:spPr>
    </c:plotArea>
    <c:legend>
      <c:legendPos val="b"/>
      <c:layout>
        <c:manualLayout>
          <c:xMode val="edge"/>
          <c:yMode val="edge"/>
          <c:x val="0.12693851414838639"/>
          <c:y val="0.8378236918921147"/>
          <c:w val="0.72699927270427522"/>
          <c:h val="7.84281148803509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Open Sans" pitchFamily="2" charset="0"/>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aseline="0">
          <a:latin typeface="Open Sans" pitchFamily="2" charset="0"/>
        </a:defRPr>
      </a:pPr>
      <a:endParaRPr lang="de-D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Open Sans" pitchFamily="2" charset="0"/>
                <a:ea typeface="+mn-ea"/>
                <a:cs typeface="+mn-cs"/>
              </a:defRPr>
            </a:pPr>
            <a:r>
              <a:rPr lang="de-DE" sz="1400" b="1" baseline="0" dirty="0">
                <a:solidFill>
                  <a:schemeClr val="tx1"/>
                </a:solidFill>
                <a:latin typeface="Open Sans" pitchFamily="2" charset="0"/>
              </a:rPr>
              <a:t>reale Umsätze Konsumtionsverbindungshandel (2015=100)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Open Sans" pitchFamily="2" charset="0"/>
              <a:ea typeface="+mn-ea"/>
              <a:cs typeface="+mn-cs"/>
            </a:defRPr>
          </a:pPr>
          <a:endParaRPr lang="de-DE"/>
        </a:p>
      </c:txPr>
    </c:title>
    <c:autoTitleDeleted val="0"/>
    <c:plotArea>
      <c:layout>
        <c:manualLayout>
          <c:layoutTarget val="inner"/>
          <c:xMode val="edge"/>
          <c:yMode val="edge"/>
          <c:x val="6.7099006325976485E-2"/>
          <c:y val="0.18034033354939016"/>
          <c:w val="0.90699325378773199"/>
          <c:h val="0.54154742383804999"/>
        </c:manualLayout>
      </c:layout>
      <c:lineChart>
        <c:grouping val="standard"/>
        <c:varyColors val="0"/>
        <c:ser>
          <c:idx val="0"/>
          <c:order val="0"/>
          <c:tx>
            <c:strRef>
              <c:f>Umsätze_Monate!$J$228</c:f>
              <c:strCache>
                <c:ptCount val="1"/>
                <c:pt idx="0">
                  <c:v>2019</c:v>
                </c:pt>
              </c:strCache>
            </c:strRef>
          </c:tx>
          <c:spPr>
            <a:ln w="25400" cap="rnd">
              <a:solidFill>
                <a:schemeClr val="accent1"/>
              </a:solidFill>
              <a:round/>
            </a:ln>
            <a:effectLst/>
          </c:spPr>
          <c:marker>
            <c:symbol val="none"/>
          </c:marker>
          <c:cat>
            <c:strRef>
              <c:f>Umsätze_Monate!$I$229:$I$240</c:f>
              <c:strCache>
                <c:ptCount val="12"/>
                <c:pt idx="0">
                  <c:v>Jan</c:v>
                </c:pt>
                <c:pt idx="1">
                  <c:v>Feb</c:v>
                </c:pt>
                <c:pt idx="2">
                  <c:v>Mär</c:v>
                </c:pt>
                <c:pt idx="3">
                  <c:v>Apr</c:v>
                </c:pt>
                <c:pt idx="4">
                  <c:v>Mai</c:v>
                </c:pt>
                <c:pt idx="5">
                  <c:v>Jun</c:v>
                </c:pt>
                <c:pt idx="6">
                  <c:v>Jul</c:v>
                </c:pt>
                <c:pt idx="7">
                  <c:v>Aug</c:v>
                </c:pt>
                <c:pt idx="8">
                  <c:v>Sep</c:v>
                </c:pt>
                <c:pt idx="9">
                  <c:v>Okt</c:v>
                </c:pt>
                <c:pt idx="10">
                  <c:v>Nov</c:v>
                </c:pt>
                <c:pt idx="11">
                  <c:v>Dez</c:v>
                </c:pt>
              </c:strCache>
            </c:strRef>
          </c:cat>
          <c:val>
            <c:numRef>
              <c:f>Umsätze_Monate!$J$229:$J$240</c:f>
              <c:numCache>
                <c:formatCode>General</c:formatCode>
                <c:ptCount val="12"/>
                <c:pt idx="0">
                  <c:v>104.4</c:v>
                </c:pt>
                <c:pt idx="1">
                  <c:v>101.5</c:v>
                </c:pt>
                <c:pt idx="2">
                  <c:v>108.2</c:v>
                </c:pt>
                <c:pt idx="3">
                  <c:v>109.5</c:v>
                </c:pt>
                <c:pt idx="4">
                  <c:v>109.5</c:v>
                </c:pt>
                <c:pt idx="5">
                  <c:v>102.6</c:v>
                </c:pt>
                <c:pt idx="6">
                  <c:v>111.4</c:v>
                </c:pt>
                <c:pt idx="7">
                  <c:v>106.3</c:v>
                </c:pt>
                <c:pt idx="8">
                  <c:v>110.8</c:v>
                </c:pt>
                <c:pt idx="9">
                  <c:v>117.3</c:v>
                </c:pt>
                <c:pt idx="10">
                  <c:v>115.2</c:v>
                </c:pt>
                <c:pt idx="11">
                  <c:v>110</c:v>
                </c:pt>
              </c:numCache>
            </c:numRef>
          </c:val>
          <c:smooth val="0"/>
          <c:extLst>
            <c:ext xmlns:c16="http://schemas.microsoft.com/office/drawing/2014/chart" uri="{C3380CC4-5D6E-409C-BE32-E72D297353CC}">
              <c16:uniqueId val="{00000000-1832-448C-86C2-FAED1D27549A}"/>
            </c:ext>
          </c:extLst>
        </c:ser>
        <c:ser>
          <c:idx val="1"/>
          <c:order val="1"/>
          <c:tx>
            <c:strRef>
              <c:f>Umsätze_Monate!$K$228</c:f>
              <c:strCache>
                <c:ptCount val="1"/>
                <c:pt idx="0">
                  <c:v>2020</c:v>
                </c:pt>
              </c:strCache>
            </c:strRef>
          </c:tx>
          <c:spPr>
            <a:ln w="25400" cap="rnd">
              <a:solidFill>
                <a:schemeClr val="accent2"/>
              </a:solidFill>
              <a:round/>
            </a:ln>
            <a:effectLst/>
          </c:spPr>
          <c:marker>
            <c:symbol val="none"/>
          </c:marker>
          <c:cat>
            <c:strRef>
              <c:f>Umsätze_Monate!$I$229:$I$240</c:f>
              <c:strCache>
                <c:ptCount val="12"/>
                <c:pt idx="0">
                  <c:v>Jan</c:v>
                </c:pt>
                <c:pt idx="1">
                  <c:v>Feb</c:v>
                </c:pt>
                <c:pt idx="2">
                  <c:v>Mär</c:v>
                </c:pt>
                <c:pt idx="3">
                  <c:v>Apr</c:v>
                </c:pt>
                <c:pt idx="4">
                  <c:v>Mai</c:v>
                </c:pt>
                <c:pt idx="5">
                  <c:v>Jun</c:v>
                </c:pt>
                <c:pt idx="6">
                  <c:v>Jul</c:v>
                </c:pt>
                <c:pt idx="7">
                  <c:v>Aug</c:v>
                </c:pt>
                <c:pt idx="8">
                  <c:v>Sep</c:v>
                </c:pt>
                <c:pt idx="9">
                  <c:v>Okt</c:v>
                </c:pt>
                <c:pt idx="10">
                  <c:v>Nov</c:v>
                </c:pt>
                <c:pt idx="11">
                  <c:v>Dez</c:v>
                </c:pt>
              </c:strCache>
            </c:strRef>
          </c:cat>
          <c:val>
            <c:numRef>
              <c:f>Umsätze_Monate!$K$229:$K$240</c:f>
              <c:numCache>
                <c:formatCode>General</c:formatCode>
                <c:ptCount val="12"/>
                <c:pt idx="0">
                  <c:v>104.9</c:v>
                </c:pt>
                <c:pt idx="1">
                  <c:v>104.2</c:v>
                </c:pt>
                <c:pt idx="2">
                  <c:v>116.5</c:v>
                </c:pt>
                <c:pt idx="3">
                  <c:v>100.6</c:v>
                </c:pt>
                <c:pt idx="4">
                  <c:v>104.1</c:v>
                </c:pt>
                <c:pt idx="5">
                  <c:v>110.6</c:v>
                </c:pt>
                <c:pt idx="6">
                  <c:v>112.5</c:v>
                </c:pt>
                <c:pt idx="7">
                  <c:v>105.4</c:v>
                </c:pt>
                <c:pt idx="8">
                  <c:v>117.2</c:v>
                </c:pt>
                <c:pt idx="9">
                  <c:v>120.1</c:v>
                </c:pt>
                <c:pt idx="10">
                  <c:v>117.9</c:v>
                </c:pt>
                <c:pt idx="11">
                  <c:v>119.5</c:v>
                </c:pt>
              </c:numCache>
            </c:numRef>
          </c:val>
          <c:smooth val="0"/>
          <c:extLst>
            <c:ext xmlns:c16="http://schemas.microsoft.com/office/drawing/2014/chart" uri="{C3380CC4-5D6E-409C-BE32-E72D297353CC}">
              <c16:uniqueId val="{00000001-1832-448C-86C2-FAED1D27549A}"/>
            </c:ext>
          </c:extLst>
        </c:ser>
        <c:ser>
          <c:idx val="2"/>
          <c:order val="2"/>
          <c:tx>
            <c:strRef>
              <c:f>Umsätze_Monate!$L$228</c:f>
              <c:strCache>
                <c:ptCount val="1"/>
                <c:pt idx="0">
                  <c:v>2021</c:v>
                </c:pt>
              </c:strCache>
            </c:strRef>
          </c:tx>
          <c:spPr>
            <a:ln w="25400" cap="rnd">
              <a:solidFill>
                <a:schemeClr val="accent3"/>
              </a:solidFill>
              <a:round/>
            </a:ln>
            <a:effectLst/>
          </c:spPr>
          <c:marker>
            <c:symbol val="none"/>
          </c:marker>
          <c:cat>
            <c:strRef>
              <c:f>Umsätze_Monate!$I$229:$I$240</c:f>
              <c:strCache>
                <c:ptCount val="12"/>
                <c:pt idx="0">
                  <c:v>Jan</c:v>
                </c:pt>
                <c:pt idx="1">
                  <c:v>Feb</c:v>
                </c:pt>
                <c:pt idx="2">
                  <c:v>Mär</c:v>
                </c:pt>
                <c:pt idx="3">
                  <c:v>Apr</c:v>
                </c:pt>
                <c:pt idx="4">
                  <c:v>Mai</c:v>
                </c:pt>
                <c:pt idx="5">
                  <c:v>Jun</c:v>
                </c:pt>
                <c:pt idx="6">
                  <c:v>Jul</c:v>
                </c:pt>
                <c:pt idx="7">
                  <c:v>Aug</c:v>
                </c:pt>
                <c:pt idx="8">
                  <c:v>Sep</c:v>
                </c:pt>
                <c:pt idx="9">
                  <c:v>Okt</c:v>
                </c:pt>
                <c:pt idx="10">
                  <c:v>Nov</c:v>
                </c:pt>
                <c:pt idx="11">
                  <c:v>Dez</c:v>
                </c:pt>
              </c:strCache>
            </c:strRef>
          </c:cat>
          <c:val>
            <c:numRef>
              <c:f>Umsätze_Monate!$L$229:$L$240</c:f>
              <c:numCache>
                <c:formatCode>General</c:formatCode>
                <c:ptCount val="12"/>
                <c:pt idx="0">
                  <c:v>96.5</c:v>
                </c:pt>
                <c:pt idx="1">
                  <c:v>100.4</c:v>
                </c:pt>
                <c:pt idx="2">
                  <c:v>125.9</c:v>
                </c:pt>
                <c:pt idx="3">
                  <c:v>110.1</c:v>
                </c:pt>
                <c:pt idx="4">
                  <c:v>108.4</c:v>
                </c:pt>
                <c:pt idx="5">
                  <c:v>116.6</c:v>
                </c:pt>
                <c:pt idx="6">
                  <c:v>112.9</c:v>
                </c:pt>
                <c:pt idx="7">
                  <c:v>110.6</c:v>
                </c:pt>
                <c:pt idx="8">
                  <c:v>118.7</c:v>
                </c:pt>
                <c:pt idx="9">
                  <c:v>119.8</c:v>
                </c:pt>
                <c:pt idx="10">
                  <c:v>125.8</c:v>
                </c:pt>
                <c:pt idx="11">
                  <c:v>124.9</c:v>
                </c:pt>
              </c:numCache>
            </c:numRef>
          </c:val>
          <c:smooth val="0"/>
          <c:extLst>
            <c:ext xmlns:c16="http://schemas.microsoft.com/office/drawing/2014/chart" uri="{C3380CC4-5D6E-409C-BE32-E72D297353CC}">
              <c16:uniqueId val="{00000002-1832-448C-86C2-FAED1D27549A}"/>
            </c:ext>
          </c:extLst>
        </c:ser>
        <c:ser>
          <c:idx val="3"/>
          <c:order val="3"/>
          <c:tx>
            <c:strRef>
              <c:f>Umsätze_Monate!$M$228</c:f>
              <c:strCache>
                <c:ptCount val="1"/>
                <c:pt idx="0">
                  <c:v>2022</c:v>
                </c:pt>
              </c:strCache>
            </c:strRef>
          </c:tx>
          <c:spPr>
            <a:ln w="25400" cap="rnd">
              <a:solidFill>
                <a:srgbClr val="97FDFF"/>
              </a:solidFill>
              <a:round/>
            </a:ln>
            <a:effectLst/>
          </c:spPr>
          <c:marker>
            <c:symbol val="none"/>
          </c:marker>
          <c:cat>
            <c:strRef>
              <c:f>Umsätze_Monate!$I$229:$I$240</c:f>
              <c:strCache>
                <c:ptCount val="12"/>
                <c:pt idx="0">
                  <c:v>Jan</c:v>
                </c:pt>
                <c:pt idx="1">
                  <c:v>Feb</c:v>
                </c:pt>
                <c:pt idx="2">
                  <c:v>Mär</c:v>
                </c:pt>
                <c:pt idx="3">
                  <c:v>Apr</c:v>
                </c:pt>
                <c:pt idx="4">
                  <c:v>Mai</c:v>
                </c:pt>
                <c:pt idx="5">
                  <c:v>Jun</c:v>
                </c:pt>
                <c:pt idx="6">
                  <c:v>Jul</c:v>
                </c:pt>
                <c:pt idx="7">
                  <c:v>Aug</c:v>
                </c:pt>
                <c:pt idx="8">
                  <c:v>Sep</c:v>
                </c:pt>
                <c:pt idx="9">
                  <c:v>Okt</c:v>
                </c:pt>
                <c:pt idx="10">
                  <c:v>Nov</c:v>
                </c:pt>
                <c:pt idx="11">
                  <c:v>Dez</c:v>
                </c:pt>
              </c:strCache>
            </c:strRef>
          </c:cat>
          <c:val>
            <c:numRef>
              <c:f>Umsätze_Monate!$M$229:$M$240</c:f>
              <c:numCache>
                <c:formatCode>General</c:formatCode>
                <c:ptCount val="12"/>
                <c:pt idx="0">
                  <c:v>107.7</c:v>
                </c:pt>
                <c:pt idx="1">
                  <c:v>107.7</c:v>
                </c:pt>
                <c:pt idx="2">
                  <c:v>125.1</c:v>
                </c:pt>
                <c:pt idx="3">
                  <c:v>111.2</c:v>
                </c:pt>
                <c:pt idx="4">
                  <c:v>115.1</c:v>
                </c:pt>
                <c:pt idx="5">
                  <c:v>115.6</c:v>
                </c:pt>
                <c:pt idx="6">
                  <c:v>111.4</c:v>
                </c:pt>
                <c:pt idx="7">
                  <c:v>114.4</c:v>
                </c:pt>
                <c:pt idx="8">
                  <c:v>117.3</c:v>
                </c:pt>
                <c:pt idx="9">
                  <c:v>114.5</c:v>
                </c:pt>
                <c:pt idx="10">
                  <c:v>123.3</c:v>
                </c:pt>
                <c:pt idx="11">
                  <c:v>119.2</c:v>
                </c:pt>
              </c:numCache>
            </c:numRef>
          </c:val>
          <c:smooth val="0"/>
          <c:extLst>
            <c:ext xmlns:c16="http://schemas.microsoft.com/office/drawing/2014/chart" uri="{C3380CC4-5D6E-409C-BE32-E72D297353CC}">
              <c16:uniqueId val="{00000003-1832-448C-86C2-FAED1D27549A}"/>
            </c:ext>
          </c:extLst>
        </c:ser>
        <c:ser>
          <c:idx val="4"/>
          <c:order val="4"/>
          <c:tx>
            <c:strRef>
              <c:f>Umsätze_Monate!$N$228</c:f>
              <c:strCache>
                <c:ptCount val="1"/>
                <c:pt idx="0">
                  <c:v>2023</c:v>
                </c:pt>
              </c:strCache>
            </c:strRef>
          </c:tx>
          <c:spPr>
            <a:ln w="25400" cap="rnd">
              <a:solidFill>
                <a:srgbClr val="7030A0"/>
              </a:solidFill>
              <a:round/>
            </a:ln>
            <a:effectLst/>
          </c:spPr>
          <c:marker>
            <c:symbol val="none"/>
          </c:marker>
          <c:cat>
            <c:strRef>
              <c:f>Umsätze_Monate!$I$229:$I$240</c:f>
              <c:strCache>
                <c:ptCount val="12"/>
                <c:pt idx="0">
                  <c:v>Jan</c:v>
                </c:pt>
                <c:pt idx="1">
                  <c:v>Feb</c:v>
                </c:pt>
                <c:pt idx="2">
                  <c:v>Mär</c:v>
                </c:pt>
                <c:pt idx="3">
                  <c:v>Apr</c:v>
                </c:pt>
                <c:pt idx="4">
                  <c:v>Mai</c:v>
                </c:pt>
                <c:pt idx="5">
                  <c:v>Jun</c:v>
                </c:pt>
                <c:pt idx="6">
                  <c:v>Jul</c:v>
                </c:pt>
                <c:pt idx="7">
                  <c:v>Aug</c:v>
                </c:pt>
                <c:pt idx="8">
                  <c:v>Sep</c:v>
                </c:pt>
                <c:pt idx="9">
                  <c:v>Okt</c:v>
                </c:pt>
                <c:pt idx="10">
                  <c:v>Nov</c:v>
                </c:pt>
                <c:pt idx="11">
                  <c:v>Dez</c:v>
                </c:pt>
              </c:strCache>
            </c:strRef>
          </c:cat>
          <c:val>
            <c:numRef>
              <c:f>Umsätze_Monate!$N$229:$N$240</c:f>
              <c:numCache>
                <c:formatCode>General</c:formatCode>
                <c:ptCount val="12"/>
                <c:pt idx="0">
                  <c:v>104.6</c:v>
                </c:pt>
                <c:pt idx="1">
                  <c:v>102.4</c:v>
                </c:pt>
                <c:pt idx="2">
                  <c:v>120.8</c:v>
                </c:pt>
                <c:pt idx="3">
                  <c:v>101.5</c:v>
                </c:pt>
                <c:pt idx="4">
                  <c:v>110.9</c:v>
                </c:pt>
                <c:pt idx="5">
                  <c:v>112.8</c:v>
                </c:pt>
                <c:pt idx="6">
                  <c:v>107.9</c:v>
                </c:pt>
                <c:pt idx="7">
                  <c:v>111.6</c:v>
                </c:pt>
                <c:pt idx="8">
                  <c:v>112.8</c:v>
                </c:pt>
                <c:pt idx="9">
                  <c:v>114.4</c:v>
                </c:pt>
                <c:pt idx="10">
                  <c:v>120.3</c:v>
                </c:pt>
                <c:pt idx="11">
                  <c:v>110.8</c:v>
                </c:pt>
              </c:numCache>
            </c:numRef>
          </c:val>
          <c:smooth val="0"/>
          <c:extLst>
            <c:ext xmlns:c16="http://schemas.microsoft.com/office/drawing/2014/chart" uri="{C3380CC4-5D6E-409C-BE32-E72D297353CC}">
              <c16:uniqueId val="{00000004-1832-448C-86C2-FAED1D27549A}"/>
            </c:ext>
          </c:extLst>
        </c:ser>
        <c:ser>
          <c:idx val="5"/>
          <c:order val="5"/>
          <c:tx>
            <c:strRef>
              <c:f>Umsätze_Monate!$O$228</c:f>
              <c:strCache>
                <c:ptCount val="1"/>
                <c:pt idx="0">
                  <c:v>2024</c:v>
                </c:pt>
              </c:strCache>
            </c:strRef>
          </c:tx>
          <c:spPr>
            <a:ln w="50800" cap="rnd">
              <a:solidFill>
                <a:srgbClr val="FF0000"/>
              </a:solidFill>
              <a:round/>
            </a:ln>
            <a:effectLst/>
          </c:spPr>
          <c:marker>
            <c:symbol val="none"/>
          </c:marker>
          <c:cat>
            <c:strRef>
              <c:f>Umsätze_Monate!$I$229:$I$240</c:f>
              <c:strCache>
                <c:ptCount val="12"/>
                <c:pt idx="0">
                  <c:v>Jan</c:v>
                </c:pt>
                <c:pt idx="1">
                  <c:v>Feb</c:v>
                </c:pt>
                <c:pt idx="2">
                  <c:v>Mär</c:v>
                </c:pt>
                <c:pt idx="3">
                  <c:v>Apr</c:v>
                </c:pt>
                <c:pt idx="4">
                  <c:v>Mai</c:v>
                </c:pt>
                <c:pt idx="5">
                  <c:v>Jun</c:v>
                </c:pt>
                <c:pt idx="6">
                  <c:v>Jul</c:v>
                </c:pt>
                <c:pt idx="7">
                  <c:v>Aug</c:v>
                </c:pt>
                <c:pt idx="8">
                  <c:v>Sep</c:v>
                </c:pt>
                <c:pt idx="9">
                  <c:v>Okt</c:v>
                </c:pt>
                <c:pt idx="10">
                  <c:v>Nov</c:v>
                </c:pt>
                <c:pt idx="11">
                  <c:v>Dez</c:v>
                </c:pt>
              </c:strCache>
            </c:strRef>
          </c:cat>
          <c:val>
            <c:numRef>
              <c:f>Umsätze_Monate!$O$229:$O$240</c:f>
              <c:numCache>
                <c:formatCode>General</c:formatCode>
                <c:ptCount val="12"/>
                <c:pt idx="0">
                  <c:v>106.8</c:v>
                </c:pt>
                <c:pt idx="1">
                  <c:v>108.5</c:v>
                </c:pt>
                <c:pt idx="2">
                  <c:v>111.6</c:v>
                </c:pt>
                <c:pt idx="3">
                  <c:v>112.8</c:v>
                </c:pt>
                <c:pt idx="4">
                  <c:v>111.2</c:v>
                </c:pt>
                <c:pt idx="5">
                  <c:v>108.7</c:v>
                </c:pt>
                <c:pt idx="6">
                  <c:v>115.6</c:v>
                </c:pt>
                <c:pt idx="7">
                  <c:v>107.8</c:v>
                </c:pt>
                <c:pt idx="8">
                  <c:v>113</c:v>
                </c:pt>
                <c:pt idx="9">
                  <c:v>121.7</c:v>
                </c:pt>
                <c:pt idx="10">
                  <c:v>118.2</c:v>
                </c:pt>
                <c:pt idx="11">
                  <c:v>111.6</c:v>
                </c:pt>
              </c:numCache>
            </c:numRef>
          </c:val>
          <c:smooth val="0"/>
          <c:extLst>
            <c:ext xmlns:c16="http://schemas.microsoft.com/office/drawing/2014/chart" uri="{C3380CC4-5D6E-409C-BE32-E72D297353CC}">
              <c16:uniqueId val="{00000005-1832-448C-86C2-FAED1D27549A}"/>
            </c:ext>
          </c:extLst>
        </c:ser>
        <c:dLbls>
          <c:showLegendKey val="0"/>
          <c:showVal val="0"/>
          <c:showCatName val="0"/>
          <c:showSerName val="0"/>
          <c:showPercent val="0"/>
          <c:showBubbleSize val="0"/>
        </c:dLbls>
        <c:smooth val="0"/>
        <c:axId val="240224512"/>
        <c:axId val="240238976"/>
      </c:lineChart>
      <c:catAx>
        <c:axId val="24022451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baseline="0" dirty="0">
                    <a:solidFill>
                      <a:schemeClr val="tx1"/>
                    </a:solidFill>
                    <a:latin typeface="Open Sans" pitchFamily="2" charset="0"/>
                  </a:rPr>
                  <a:t>Quelle: </a:t>
                </a:r>
                <a:r>
                  <a:rPr lang="de-DE" baseline="0" dirty="0" err="1">
                    <a:solidFill>
                      <a:schemeClr val="tx1"/>
                    </a:solidFill>
                    <a:latin typeface="Open Sans" pitchFamily="2" charset="0"/>
                  </a:rPr>
                  <a:t>destatis</a:t>
                </a:r>
                <a:r>
                  <a:rPr lang="de-DE" baseline="0" dirty="0">
                    <a:solidFill>
                      <a:schemeClr val="tx1"/>
                    </a:solidFill>
                    <a:latin typeface="Open Sans" pitchFamily="2" charset="0"/>
                  </a:rPr>
                  <a:t>; Grafik: BGA;</a:t>
                </a:r>
              </a:p>
            </c:rich>
          </c:tx>
          <c:layout>
            <c:manualLayout>
              <c:xMode val="edge"/>
              <c:yMode val="edge"/>
              <c:x val="5.961932869466717E-3"/>
              <c:y val="0.92080295994911954"/>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Open Sans" pitchFamily="2" charset="0"/>
                <a:ea typeface="+mn-ea"/>
                <a:cs typeface="+mn-cs"/>
              </a:defRPr>
            </a:pPr>
            <a:endParaRPr lang="de-DE"/>
          </a:p>
        </c:txPr>
        <c:crossAx val="240238976"/>
        <c:crosses val="autoZero"/>
        <c:auto val="1"/>
        <c:lblAlgn val="ctr"/>
        <c:lblOffset val="100"/>
        <c:noMultiLvlLbl val="0"/>
      </c:catAx>
      <c:valAx>
        <c:axId val="240238976"/>
        <c:scaling>
          <c:orientation val="minMax"/>
          <c:min val="9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de-DE"/>
          </a:p>
        </c:txPr>
        <c:crossAx val="240224512"/>
        <c:crosses val="autoZero"/>
        <c:crossBetween val="between"/>
      </c:valAx>
      <c:spPr>
        <a:noFill/>
        <a:ln>
          <a:noFill/>
        </a:ln>
        <a:effectLst/>
      </c:spPr>
    </c:plotArea>
    <c:legend>
      <c:legendPos val="b"/>
      <c:layout>
        <c:manualLayout>
          <c:xMode val="edge"/>
          <c:yMode val="edge"/>
          <c:x val="2.1685273734883104E-2"/>
          <c:y val="0.83042894492924302"/>
          <c:w val="0.9438458168723054"/>
          <c:h val="8.2050806920608108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Open Sans" pitchFamily="2" charset="0"/>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de-DE"/>
              <a:t>Handelsvolumen</a:t>
            </a:r>
          </a:p>
        </c:rich>
      </c:tx>
      <c:layout>
        <c:manualLayout>
          <c:xMode val="edge"/>
          <c:yMode val="edge"/>
          <c:x val="5.2379980495430935E-5"/>
          <c:y val="4.1950700989607124E-3"/>
        </c:manualLayout>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manualLayout>
          <c:layoutTarget val="inner"/>
          <c:xMode val="edge"/>
          <c:yMode val="edge"/>
          <c:x val="3.6797132120161898E-2"/>
          <c:y val="0.12373921879686826"/>
          <c:w val="0.83170157296461544"/>
          <c:h val="0.67969087288177865"/>
        </c:manualLayout>
      </c:layout>
      <c:ofPieChart>
        <c:ofPieType val="bar"/>
        <c:varyColors val="1"/>
        <c:ser>
          <c:idx val="0"/>
          <c:order val="0"/>
          <c:dPt>
            <c:idx val="0"/>
            <c:bubble3D val="0"/>
            <c:spPr>
              <a:solidFill>
                <a:schemeClr val="accent1">
                  <a:lumMod val="40000"/>
                  <a:lumOff val="60000"/>
                </a:schemeClr>
              </a:solidFill>
              <a:ln w="19050">
                <a:solidFill>
                  <a:schemeClr val="lt1"/>
                </a:solidFill>
              </a:ln>
              <a:effectLst/>
            </c:spPr>
            <c:extLst>
              <c:ext xmlns:c16="http://schemas.microsoft.com/office/drawing/2014/chart" uri="{C3380CC4-5D6E-409C-BE32-E72D297353CC}">
                <c16:uniqueId val="{00000001-99D0-4DB4-8CAC-B2581CB53031}"/>
              </c:ext>
            </c:extLst>
          </c:dPt>
          <c:dPt>
            <c:idx val="1"/>
            <c:bubble3D val="0"/>
            <c:spPr>
              <a:solidFill>
                <a:schemeClr val="accent1">
                  <a:lumMod val="40000"/>
                  <a:lumOff val="60000"/>
                </a:schemeClr>
              </a:solidFill>
              <a:ln w="19050">
                <a:solidFill>
                  <a:schemeClr val="lt1"/>
                </a:solidFill>
              </a:ln>
              <a:effectLst/>
            </c:spPr>
            <c:extLst>
              <c:ext xmlns:c16="http://schemas.microsoft.com/office/drawing/2014/chart" uri="{C3380CC4-5D6E-409C-BE32-E72D297353CC}">
                <c16:uniqueId val="{00000003-99D0-4DB4-8CAC-B2581CB53031}"/>
              </c:ext>
            </c:extLst>
          </c:dPt>
          <c:dPt>
            <c:idx val="2"/>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05-99D0-4DB4-8CAC-B2581CB53031}"/>
              </c:ext>
            </c:extLst>
          </c:dPt>
          <c:dPt>
            <c:idx val="3"/>
            <c:bubble3D val="0"/>
            <c:spPr>
              <a:solidFill>
                <a:schemeClr val="accent2">
                  <a:lumMod val="40000"/>
                  <a:lumOff val="60000"/>
                </a:schemeClr>
              </a:solidFill>
              <a:ln w="19050">
                <a:solidFill>
                  <a:schemeClr val="lt1"/>
                </a:solidFill>
              </a:ln>
              <a:effectLst/>
            </c:spPr>
            <c:extLst>
              <c:ext xmlns:c16="http://schemas.microsoft.com/office/drawing/2014/chart" uri="{C3380CC4-5D6E-409C-BE32-E72D297353CC}">
                <c16:uniqueId val="{00000007-99D0-4DB4-8CAC-B2581CB53031}"/>
              </c:ext>
            </c:extLst>
          </c:dPt>
          <c:dPt>
            <c:idx val="4"/>
            <c:bubble3D val="0"/>
            <c:spPr>
              <a:solidFill>
                <a:srgbClr val="FF0000"/>
              </a:solidFill>
              <a:ln w="19050">
                <a:solidFill>
                  <a:srgbClr val="FF0000"/>
                </a:solidFill>
              </a:ln>
              <a:effectLst/>
            </c:spPr>
            <c:extLst>
              <c:ext xmlns:c16="http://schemas.microsoft.com/office/drawing/2014/chart" uri="{C3380CC4-5D6E-409C-BE32-E72D297353CC}">
                <c16:uniqueId val="{00000009-99D0-4DB4-8CAC-B2581CB53031}"/>
              </c:ext>
            </c:extLst>
          </c:dPt>
          <c:dPt>
            <c:idx val="5"/>
            <c:bubble3D val="0"/>
            <c:spPr>
              <a:solidFill>
                <a:schemeClr val="accent2">
                  <a:lumMod val="20000"/>
                  <a:lumOff val="80000"/>
                </a:schemeClr>
              </a:solidFill>
              <a:ln w="19050">
                <a:solidFill>
                  <a:schemeClr val="lt1"/>
                </a:solidFill>
              </a:ln>
              <a:effectLst/>
            </c:spPr>
            <c:extLst>
              <c:ext xmlns:c16="http://schemas.microsoft.com/office/drawing/2014/chart" uri="{C3380CC4-5D6E-409C-BE32-E72D297353CC}">
                <c16:uniqueId val="{0000000B-99D0-4DB4-8CAC-B2581CB53031}"/>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99D0-4DB4-8CAC-B2581CB53031}"/>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99D0-4DB4-8CAC-B2581CB53031}"/>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99D0-4DB4-8CAC-B2581CB53031}"/>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99D0-4DB4-8CAC-B2581CB53031}"/>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99D0-4DB4-8CAC-B2581CB53031}"/>
              </c:ext>
            </c:extLst>
          </c:dPt>
          <c:dPt>
            <c:idx val="11"/>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17-99D0-4DB4-8CAC-B2581CB53031}"/>
              </c:ext>
            </c:extLst>
          </c:dPt>
          <c:dPt>
            <c:idx val="12"/>
            <c:bubble3D val="0"/>
            <c:spPr>
              <a:solidFill>
                <a:schemeClr val="accent1">
                  <a:lumMod val="40000"/>
                  <a:lumOff val="60000"/>
                </a:schemeClr>
              </a:solidFill>
              <a:ln w="19050">
                <a:solidFill>
                  <a:schemeClr val="lt1"/>
                </a:solidFill>
              </a:ln>
              <a:effectLst/>
            </c:spPr>
            <c:extLst>
              <c:ext xmlns:c16="http://schemas.microsoft.com/office/drawing/2014/chart" uri="{C3380CC4-5D6E-409C-BE32-E72D297353CC}">
                <c16:uniqueId val="{00000019-99D0-4DB4-8CAC-B2581CB53031}"/>
              </c:ext>
            </c:extLst>
          </c:dPt>
          <c:dPt>
            <c:idx val="13"/>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1B-99D0-4DB4-8CAC-B2581CB53031}"/>
              </c:ext>
            </c:extLst>
          </c:dPt>
          <c:dPt>
            <c:idx val="14"/>
            <c:bubble3D val="0"/>
            <c:spPr>
              <a:solidFill>
                <a:schemeClr val="accent1">
                  <a:lumMod val="75000"/>
                </a:schemeClr>
              </a:solidFill>
              <a:ln w="19050">
                <a:solidFill>
                  <a:schemeClr val="lt1"/>
                </a:solidFill>
              </a:ln>
              <a:effectLst/>
            </c:spPr>
            <c:extLst>
              <c:ext xmlns:c16="http://schemas.microsoft.com/office/drawing/2014/chart" uri="{C3380CC4-5D6E-409C-BE32-E72D297353CC}">
                <c16:uniqueId val="{0000001D-99D0-4DB4-8CAC-B2581CB53031}"/>
              </c:ext>
            </c:extLst>
          </c:dPt>
          <c:dPt>
            <c:idx val="15"/>
            <c:bubble3D val="0"/>
            <c:spPr>
              <a:solidFill>
                <a:schemeClr val="accent1">
                  <a:lumMod val="50000"/>
                </a:schemeClr>
              </a:solidFill>
              <a:ln w="19050">
                <a:solidFill>
                  <a:schemeClr val="lt1"/>
                </a:solidFill>
              </a:ln>
              <a:effectLst/>
            </c:spPr>
            <c:extLst>
              <c:ext xmlns:c16="http://schemas.microsoft.com/office/drawing/2014/chart" uri="{C3380CC4-5D6E-409C-BE32-E72D297353CC}">
                <c16:uniqueId val="{0000001F-99D0-4DB4-8CAC-B2581CB53031}"/>
              </c:ext>
            </c:extLst>
          </c:dPt>
          <c:dPt>
            <c:idx val="16"/>
            <c:bubble3D val="0"/>
            <c:spPr>
              <a:solidFill>
                <a:srgbClr val="E3FF33"/>
              </a:solidFill>
              <a:ln w="19050">
                <a:solidFill>
                  <a:schemeClr val="lt1"/>
                </a:solidFill>
              </a:ln>
              <a:effectLst/>
            </c:spPr>
            <c:extLst>
              <c:ext xmlns:c16="http://schemas.microsoft.com/office/drawing/2014/chart" uri="{C3380CC4-5D6E-409C-BE32-E72D297353CC}">
                <c16:uniqueId val="{00000021-99D0-4DB4-8CAC-B2581CB53031}"/>
              </c:ext>
            </c:extLst>
          </c:dPt>
          <c:dPt>
            <c:idx val="17"/>
            <c:bubble3D val="0"/>
            <c:spPr>
              <a:solidFill>
                <a:srgbClr val="FF12E3"/>
              </a:solidFill>
              <a:ln w="19050">
                <a:solidFill>
                  <a:schemeClr val="lt1"/>
                </a:solidFill>
              </a:ln>
              <a:effectLst/>
            </c:spPr>
            <c:extLst>
              <c:ext xmlns:c16="http://schemas.microsoft.com/office/drawing/2014/chart" uri="{C3380CC4-5D6E-409C-BE32-E72D297353CC}">
                <c16:uniqueId val="{00000023-99D0-4DB4-8CAC-B2581CB53031}"/>
              </c:ext>
            </c:extLst>
          </c:dPt>
          <c:dLbls>
            <c:dLbl>
              <c:idx val="0"/>
              <c:layout>
                <c:manualLayout>
                  <c:x val="6.8884323462186578E-2"/>
                  <c:y val="5.4535911286489262E-2"/>
                </c:manualLayout>
              </c:layout>
              <c:tx>
                <c:rich>
                  <a:bodyPr/>
                  <a:lstStyle/>
                  <a:p>
                    <a:fld id="{1BEB95D3-86F4-44B4-8664-A5D63953E1B8}" type="CATEGORYNAME">
                      <a:rPr lang="en-US" smtClean="0"/>
                      <a:pPr/>
                      <a:t>[RUBRIKENNAME]</a:t>
                    </a:fld>
                    <a:r>
                      <a:rPr lang="en-US" dirty="0"/>
                      <a:t> </a:t>
                    </a:r>
                    <a:fld id="{B55AE82D-D88F-423D-A055-A4D29A37EE5A}" type="PERCENTAGE">
                      <a:rPr lang="en-US" baseline="0" smtClean="0"/>
                      <a:pPr/>
                      <a:t>[PROZENTSATZ]</a:t>
                    </a:fld>
                    <a:endParaRPr lang="en-US"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9D0-4DB4-8CAC-B2581CB53031}"/>
                </c:ext>
              </c:extLst>
            </c:dLbl>
            <c:dLbl>
              <c:idx val="1"/>
              <c:tx>
                <c:rich>
                  <a:bodyPr/>
                  <a:lstStyle/>
                  <a:p>
                    <a:fld id="{9BB64559-06F4-46D0-B99B-A59A40AB651A}" type="CATEGORYNAME">
                      <a:rPr lang="en-US" smtClean="0"/>
                      <a:pPr/>
                      <a:t>[RUBRIKENNAME]</a:t>
                    </a:fld>
                    <a:r>
                      <a:rPr lang="en-US"/>
                      <a:t> </a:t>
                    </a:r>
                    <a:fld id="{14347C62-C18A-497A-8974-CE1C1EFB4530}" type="PERCENTAGE">
                      <a:rPr lang="en-US" baseline="0" smtClean="0"/>
                      <a:pPr/>
                      <a:t>[PROZENTSATZ]</a:t>
                    </a:fld>
                    <a:endParaRPr lang="en-US"/>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9D0-4DB4-8CAC-B2581CB53031}"/>
                </c:ext>
              </c:extLst>
            </c:dLbl>
            <c:dLbl>
              <c:idx val="2"/>
              <c:tx>
                <c:rich>
                  <a:bodyPr/>
                  <a:lstStyle/>
                  <a:p>
                    <a:fld id="{4258F082-E037-4DC6-97F9-37345DBCB513}" type="CATEGORYNAME">
                      <a:rPr lang="en-US" smtClean="0"/>
                      <a:pPr/>
                      <a:t>[RUBRIKENNAME]</a:t>
                    </a:fld>
                    <a:r>
                      <a:rPr lang="en-US"/>
                      <a:t> </a:t>
                    </a:r>
                    <a:fld id="{E6929BEF-6E60-415D-980E-7D0B22823859}" type="PERCENTAGE">
                      <a:rPr lang="en-US" baseline="0" smtClean="0"/>
                      <a:pPr/>
                      <a:t>[PROZENTSATZ]</a:t>
                    </a:fld>
                    <a:endParaRPr lang="en-US"/>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9D0-4DB4-8CAC-B2581CB53031}"/>
                </c:ext>
              </c:extLst>
            </c:dLbl>
            <c:dLbl>
              <c:idx val="3"/>
              <c:tx>
                <c:rich>
                  <a:bodyPr/>
                  <a:lstStyle/>
                  <a:p>
                    <a:fld id="{8CB6BBE9-6CAE-4E96-915C-A82D95176C76}" type="CATEGORYNAME">
                      <a:rPr lang="en-US" smtClean="0"/>
                      <a:pPr/>
                      <a:t>[RUBRIKENNAME]</a:t>
                    </a:fld>
                    <a:r>
                      <a:rPr lang="en-US" baseline="0" dirty="0"/>
                      <a:t> </a:t>
                    </a:r>
                    <a:fld id="{F0A81A74-0CA9-4938-A3F9-56A79A95E053}" type="PERCENTAGE">
                      <a:rPr lang="en-US" baseline="0" smtClean="0"/>
                      <a:pPr/>
                      <a:t>[PROZENTSATZ]</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99D0-4DB4-8CAC-B2581CB53031}"/>
                </c:ext>
              </c:extLst>
            </c:dLbl>
            <c:dLbl>
              <c:idx val="4"/>
              <c:layout>
                <c:manualLayout>
                  <c:x val="0"/>
                  <c:y val="5.0928502798260108E-3"/>
                </c:manualLayout>
              </c:layout>
              <c:tx>
                <c:rich>
                  <a:bodyPr/>
                  <a:lstStyle/>
                  <a:p>
                    <a:fld id="{66AC0AAD-E2F2-43BC-859D-02B86154F6A6}" type="CATEGORYNAME">
                      <a:rPr lang="en-US" smtClean="0"/>
                      <a:pPr/>
                      <a:t>[RUBRIKENNAME]</a:t>
                    </a:fld>
                    <a:r>
                      <a:rPr lang="en-US" dirty="0"/>
                      <a:t> </a:t>
                    </a:r>
                    <a:fld id="{E0D8F5E4-7B7B-46D3-A8B3-B525E08A5686}" type="PERCENTAGE">
                      <a:rPr lang="en-US" baseline="0" smtClean="0"/>
                      <a:pPr/>
                      <a:t>[PROZENTSATZ]</a:t>
                    </a:fld>
                    <a:endParaRPr lang="en-US" dirty="0"/>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99D0-4DB4-8CAC-B2581CB53031}"/>
                </c:ext>
              </c:extLst>
            </c:dLbl>
            <c:dLbl>
              <c:idx val="11"/>
              <c:tx>
                <c:rich>
                  <a:bodyPr/>
                  <a:lstStyle/>
                  <a:p>
                    <a:fld id="{0FD9231C-086A-4915-8F68-F69A97132690}" type="CATEGORYNAME">
                      <a:rPr lang="en-US"/>
                      <a:pPr/>
                      <a:t>[RUBRIKENNAME]</a:t>
                    </a:fld>
                    <a:r>
                      <a:rPr lang="en-US"/>
                      <a:t> </a:t>
                    </a:r>
                    <a:fld id="{43448F5A-9C70-4D05-81AD-2D5DAF7C06EB}" type="PERCENTAGE">
                      <a:rPr lang="en-US"/>
                      <a:pPr/>
                      <a:t>[PROZENTSATZ]</a:t>
                    </a:fld>
                    <a:endParaRPr lang="en-US"/>
                  </a:p>
                </c:rich>
              </c:tx>
              <c:dLblPos val="outEnd"/>
              <c:showLegendKey val="0"/>
              <c:showVal val="0"/>
              <c:showCatName val="1"/>
              <c:showSerName val="0"/>
              <c:showPercent val="1"/>
              <c:showBubbleSize val="0"/>
              <c:extLst>
                <c:ext xmlns:c15="http://schemas.microsoft.com/office/drawing/2012/chart" uri="{CE6537A1-D6FC-4f65-9D91-7224C49458BB}">
                  <c15:layout>
                    <c:manualLayout>
                      <c:w val="0.18943855324634223"/>
                      <c:h val="5.7802450515514657E-2"/>
                    </c:manualLayout>
                  </c15:layout>
                  <c15:dlblFieldTable/>
                  <c15:showDataLabelsRange val="0"/>
                </c:ext>
                <c:ext xmlns:c16="http://schemas.microsoft.com/office/drawing/2014/chart" uri="{C3380CC4-5D6E-409C-BE32-E72D297353CC}">
                  <c16:uniqueId val="{00000017-99D0-4DB4-8CAC-B2581CB53031}"/>
                </c:ext>
              </c:extLst>
            </c:dLbl>
            <c:dLbl>
              <c:idx val="12"/>
              <c:tx>
                <c:rich>
                  <a:bodyPr/>
                  <a:lstStyle/>
                  <a:p>
                    <a:fld id="{E5C42A32-800F-4712-A135-C65C822A2BE0}" type="CATEGORYNAME">
                      <a:rPr lang="en-US"/>
                      <a:pPr/>
                      <a:t>[RUBRIKENNAME]</a:t>
                    </a:fld>
                    <a:r>
                      <a:rPr lang="en-US"/>
                      <a:t> </a:t>
                    </a:r>
                    <a:fld id="{3666CA0D-DF50-4E28-8A61-56D15058CDA8}" type="PERCENTAGE">
                      <a:rPr lang="en-US"/>
                      <a:pPr/>
                      <a:t>[PROZENTSATZ]</a:t>
                    </a:fld>
                    <a:endParaRPr lang="en-US"/>
                  </a:p>
                </c:rich>
              </c:tx>
              <c:dLblPos val="outEnd"/>
              <c:showLegendKey val="0"/>
              <c:showVal val="0"/>
              <c:showCatName val="1"/>
              <c:showSerName val="0"/>
              <c:showPercent val="1"/>
              <c:showBubbleSize val="0"/>
              <c:extLst>
                <c:ext xmlns:c15="http://schemas.microsoft.com/office/drawing/2012/chart" uri="{CE6537A1-D6FC-4f65-9D91-7224C49458BB}">
                  <c15:layout>
                    <c:manualLayout>
                      <c:w val="0.18874754042672945"/>
                      <c:h val="5.3607380416553947E-2"/>
                    </c:manualLayout>
                  </c15:layout>
                  <c15:dlblFieldTable/>
                  <c15:showDataLabelsRange val="0"/>
                </c:ext>
                <c:ext xmlns:c16="http://schemas.microsoft.com/office/drawing/2014/chart" uri="{C3380CC4-5D6E-409C-BE32-E72D297353CC}">
                  <c16:uniqueId val="{00000019-99D0-4DB4-8CAC-B2581CB53031}"/>
                </c:ext>
              </c:extLst>
            </c:dLbl>
            <c:dLbl>
              <c:idx val="13"/>
              <c:tx>
                <c:rich>
                  <a:bodyPr/>
                  <a:lstStyle/>
                  <a:p>
                    <a:fld id="{B4571F8A-35D8-4B48-BDF5-B098E5D34D80}" type="CATEGORYNAME">
                      <a:rPr lang="en-US"/>
                      <a:pPr/>
                      <a:t>[RUBRIKENNAME]</a:t>
                    </a:fld>
                    <a:r>
                      <a:rPr lang="en-US"/>
                      <a:t> </a:t>
                    </a:r>
                    <a:fld id="{2917550E-F648-4F7D-97CA-A9A7C12ADBE9}" type="PERCENTAGE">
                      <a:rPr lang="en-US"/>
                      <a:pPr/>
                      <a:t>[PROZENTSATZ]</a:t>
                    </a:fld>
                    <a:endParaRPr lang="en-US"/>
                  </a:p>
                </c:rich>
              </c:tx>
              <c:dLblPos val="outEnd"/>
              <c:showLegendKey val="0"/>
              <c:showVal val="0"/>
              <c:showCatName val="1"/>
              <c:showSerName val="0"/>
              <c:showPercent val="1"/>
              <c:showBubbleSize val="0"/>
              <c:extLst>
                <c:ext xmlns:c15="http://schemas.microsoft.com/office/drawing/2012/chart" uri="{CE6537A1-D6FC-4f65-9D91-7224C49458BB}">
                  <c15:layout>
                    <c:manualLayout>
                      <c:w val="0.18812037539399276"/>
                      <c:h val="3.9450505274722589E-2"/>
                    </c:manualLayout>
                  </c15:layout>
                  <c15:dlblFieldTable/>
                  <c15:showDataLabelsRange val="0"/>
                </c:ext>
                <c:ext xmlns:c16="http://schemas.microsoft.com/office/drawing/2014/chart" uri="{C3380CC4-5D6E-409C-BE32-E72D297353CC}">
                  <c16:uniqueId val="{0000001B-99D0-4DB4-8CAC-B2581CB53031}"/>
                </c:ext>
              </c:extLst>
            </c:dLbl>
            <c:dLbl>
              <c:idx val="14"/>
              <c:tx>
                <c:rich>
                  <a:bodyPr/>
                  <a:lstStyle/>
                  <a:p>
                    <a:fld id="{25CC22CE-7660-4907-99AC-25C4F6309FF2}" type="CATEGORYNAME">
                      <a:rPr lang="en-US"/>
                      <a:pPr/>
                      <a:t>[RUBRIKENNAME]</a:t>
                    </a:fld>
                    <a:r>
                      <a:rPr lang="en-US"/>
                      <a:t> </a:t>
                    </a:r>
                    <a:fld id="{4A56B072-8990-4E28-9B29-D5CC37C15CA9}" type="PERCENTAGE">
                      <a:rPr lang="en-US"/>
                      <a:pPr/>
                      <a:t>[PROZENTSATZ]</a:t>
                    </a:fld>
                    <a:endParaRPr lang="en-US"/>
                  </a:p>
                </c:rich>
              </c:tx>
              <c:dLblPos val="outEnd"/>
              <c:showLegendKey val="0"/>
              <c:showVal val="0"/>
              <c:showCatName val="1"/>
              <c:showSerName val="0"/>
              <c:showPercent val="1"/>
              <c:showBubbleSize val="0"/>
              <c:extLst>
                <c:ext xmlns:c15="http://schemas.microsoft.com/office/drawing/2012/chart" uri="{CE6537A1-D6FC-4f65-9D91-7224C49458BB}">
                  <c15:layout>
                    <c:manualLayout>
                      <c:w val="0.18726881328505077"/>
                      <c:h val="4.9412310317593224E-2"/>
                    </c:manualLayout>
                  </c15:layout>
                  <c15:dlblFieldTable/>
                  <c15:showDataLabelsRange val="0"/>
                </c:ext>
                <c:ext xmlns:c16="http://schemas.microsoft.com/office/drawing/2014/chart" uri="{C3380CC4-5D6E-409C-BE32-E72D297353CC}">
                  <c16:uniqueId val="{0000001D-99D0-4DB4-8CAC-B2581CB53031}"/>
                </c:ext>
              </c:extLst>
            </c:dLbl>
            <c:dLbl>
              <c:idx val="15"/>
              <c:tx>
                <c:rich>
                  <a:bodyPr/>
                  <a:lstStyle/>
                  <a:p>
                    <a:fld id="{F4C4BD43-2309-4093-BD76-2E8A76447C3E}" type="CATEGORYNAME">
                      <a:rPr lang="en-US"/>
                      <a:pPr/>
                      <a:t>[RUBRIKENNAME]</a:t>
                    </a:fld>
                    <a:r>
                      <a:rPr lang="en-US"/>
                      <a:t> </a:t>
                    </a:r>
                    <a:fld id="{05477448-BBB8-4EDD-A7C8-47C6363B727F}" type="PERCENTAGE">
                      <a:rPr lang="en-US"/>
                      <a:pPr/>
                      <a:t>[PROZENTSATZ]</a:t>
                    </a:fld>
                    <a:endParaRPr lang="en-US"/>
                  </a:p>
                </c:rich>
              </c:tx>
              <c:dLblPos val="outEnd"/>
              <c:showLegendKey val="0"/>
              <c:showVal val="0"/>
              <c:showCatName val="1"/>
              <c:showSerName val="0"/>
              <c:showPercent val="1"/>
              <c:showBubbleSize val="0"/>
              <c:extLst>
                <c:ext xmlns:c15="http://schemas.microsoft.com/office/drawing/2012/chart" uri="{CE6537A1-D6FC-4f65-9D91-7224C49458BB}">
                  <c15:layout>
                    <c:manualLayout>
                      <c:w val="0.19003999319990075"/>
                      <c:h val="4.5217240218632507E-2"/>
                    </c:manualLayout>
                  </c15:layout>
                  <c15:dlblFieldTable/>
                  <c15:showDataLabelsRange val="0"/>
                </c:ext>
                <c:ext xmlns:c16="http://schemas.microsoft.com/office/drawing/2014/chart" uri="{C3380CC4-5D6E-409C-BE32-E72D297353CC}">
                  <c16:uniqueId val="{0000001F-99D0-4DB4-8CAC-B2581CB53031}"/>
                </c:ext>
              </c:extLst>
            </c:dLbl>
            <c:dLbl>
              <c:idx val="17"/>
              <c:tx>
                <c:rich>
                  <a:bodyPr/>
                  <a:lstStyle/>
                  <a:p>
                    <a:r>
                      <a:rPr lang="en-US"/>
                      <a:t>EU</a:t>
                    </a:r>
                    <a:r>
                      <a:rPr lang="en-US" baseline="0" dirty="0"/>
                      <a:t>
</a:t>
                    </a:r>
                    <a:fld id="{D8E5D57D-D6DD-48EC-B34C-23619E8FC132}" type="PERCENTAGE">
                      <a:rPr lang="en-US" baseline="0"/>
                      <a:pPr/>
                      <a:t>[PROZENTSATZ]</a:t>
                    </a:fld>
                    <a:endParaRPr lang="en-US" baseline="0" dirty="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3-99D0-4DB4-8CAC-B2581CB53031}"/>
                </c:ext>
              </c:extLst>
            </c:dLbl>
            <c:numFmt formatCode="0.0%" sourceLinked="0"/>
            <c:spPr>
              <a:noFill/>
              <a:ln>
                <a:solidFill>
                  <a:srgbClr val="FFFFFF">
                    <a:lumMod val="50000"/>
                    <a:lumOff val="50000"/>
                  </a:srgbClr>
                </a:solidFill>
              </a:ln>
              <a:effectLst/>
            </c:spPr>
            <c:txPr>
              <a:bodyPr rot="0" spcFirstLastPara="1" vertOverflow="clip" horzOverflow="clip" vert="horz" wrap="square" lIns="36576" tIns="18288" rIns="36576" bIns="18288"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de-DE"/>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Tabelle1!$N$43:$N$59</c:f>
              <c:strCache>
                <c:ptCount val="17"/>
                <c:pt idx="0">
                  <c:v>Großbritannien</c:v>
                </c:pt>
                <c:pt idx="1">
                  <c:v>Schweiz</c:v>
                </c:pt>
                <c:pt idx="2">
                  <c:v>USA</c:v>
                </c:pt>
                <c:pt idx="3">
                  <c:v>China</c:v>
                </c:pt>
                <c:pt idx="4">
                  <c:v>Russland</c:v>
                </c:pt>
                <c:pt idx="5">
                  <c:v>Rest Drittländer</c:v>
                </c:pt>
                <c:pt idx="11">
                  <c:v>Niederlande</c:v>
                </c:pt>
                <c:pt idx="12">
                  <c:v>Frankreich</c:v>
                </c:pt>
                <c:pt idx="13">
                  <c:v>Polen</c:v>
                </c:pt>
                <c:pt idx="14">
                  <c:v>Italien</c:v>
                </c:pt>
                <c:pt idx="15">
                  <c:v>Österreich</c:v>
                </c:pt>
                <c:pt idx="16">
                  <c:v>Rest von Europa</c:v>
                </c:pt>
              </c:strCache>
            </c:strRef>
          </c:cat>
          <c:val>
            <c:numRef>
              <c:f>Tabelle1!$O$43:$O$59</c:f>
              <c:numCache>
                <c:formatCode>#,##0.0</c:formatCode>
                <c:ptCount val="17"/>
                <c:pt idx="0" formatCode="General">
                  <c:v>116.69999999999999</c:v>
                </c:pt>
                <c:pt idx="1">
                  <c:v>120.7</c:v>
                </c:pt>
                <c:pt idx="2">
                  <c:v>252.70000000000002</c:v>
                </c:pt>
                <c:pt idx="3">
                  <c:v>246.4</c:v>
                </c:pt>
                <c:pt idx="4">
                  <c:v>9.4</c:v>
                </c:pt>
                <c:pt idx="5">
                  <c:v>593.1</c:v>
                </c:pt>
                <c:pt idx="11" formatCode="General">
                  <c:v>206.8</c:v>
                </c:pt>
                <c:pt idx="12" formatCode="General">
                  <c:v>183.8</c:v>
                </c:pt>
                <c:pt idx="13" formatCode="General">
                  <c:v>168.7</c:v>
                </c:pt>
                <c:pt idx="14" formatCode="General">
                  <c:v>149.1</c:v>
                </c:pt>
                <c:pt idx="15" formatCode="General">
                  <c:v>131.9</c:v>
                </c:pt>
                <c:pt idx="16" formatCode="General">
                  <c:v>692.4</c:v>
                </c:pt>
              </c:numCache>
            </c:numRef>
          </c:val>
          <c:extLst>
            <c:ext xmlns:c16="http://schemas.microsoft.com/office/drawing/2014/chart" uri="{C3380CC4-5D6E-409C-BE32-E72D297353CC}">
              <c16:uniqueId val="{00000024-99D0-4DB4-8CAC-B2581CB53031}"/>
            </c:ext>
          </c:extLst>
        </c:ser>
        <c:dLbls>
          <c:showLegendKey val="0"/>
          <c:showVal val="0"/>
          <c:showCatName val="0"/>
          <c:showSerName val="0"/>
          <c:showPercent val="0"/>
          <c:showBubbleSize val="0"/>
          <c:showLeaderLines val="0"/>
        </c:dLbls>
        <c:gapWidth val="100"/>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de-D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e-DE" sz="1100" b="1" dirty="0"/>
              <a:t>Auswirkungen</a:t>
            </a:r>
            <a:r>
              <a:rPr lang="de-DE" sz="1100" b="1" baseline="0" dirty="0"/>
              <a:t> der angekündigten US-Zollerhöhung* und einer chinesischen Gegenreaktion** auf das BIP in %</a:t>
            </a:r>
            <a:endParaRPr lang="de-DE" sz="1100" b="1" dirty="0"/>
          </a:p>
        </c:rich>
      </c:tx>
      <c:layout>
        <c:manualLayout>
          <c:xMode val="edge"/>
          <c:yMode val="edge"/>
          <c:x val="0.11287153652392948"/>
          <c:y val="1.67802803958428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e-DE"/>
        </a:p>
      </c:txPr>
    </c:title>
    <c:autoTitleDeleted val="0"/>
    <c:plotArea>
      <c:layout/>
      <c:barChart>
        <c:barDir val="col"/>
        <c:grouping val="clustered"/>
        <c:varyColors val="0"/>
        <c:ser>
          <c:idx val="0"/>
          <c:order val="0"/>
          <c:tx>
            <c:strRef>
              <c:f>Tabelle1!$A$3</c:f>
              <c:strCache>
                <c:ptCount val="1"/>
                <c:pt idx="0">
                  <c:v>USA</c:v>
                </c:pt>
              </c:strCache>
            </c:strRef>
          </c:tx>
          <c:spPr>
            <a:solidFill>
              <a:srgbClr val="97FD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Tabelle1!$B$2:$E$2</c:f>
              <c:numCache>
                <c:formatCode>General</c:formatCode>
                <c:ptCount val="4"/>
                <c:pt idx="0">
                  <c:v>2025</c:v>
                </c:pt>
                <c:pt idx="1">
                  <c:v>2026</c:v>
                </c:pt>
                <c:pt idx="2">
                  <c:v>2027</c:v>
                </c:pt>
                <c:pt idx="3">
                  <c:v>2028</c:v>
                </c:pt>
              </c:numCache>
            </c:numRef>
          </c:cat>
          <c:val>
            <c:numRef>
              <c:f>Tabelle1!$B$3:$E$3</c:f>
              <c:numCache>
                <c:formatCode>General</c:formatCode>
                <c:ptCount val="4"/>
                <c:pt idx="0">
                  <c:v>-3.8</c:v>
                </c:pt>
                <c:pt idx="1">
                  <c:v>-5.2</c:v>
                </c:pt>
                <c:pt idx="2">
                  <c:v>-4.9000000000000004</c:v>
                </c:pt>
                <c:pt idx="3">
                  <c:v>-4.9000000000000004</c:v>
                </c:pt>
              </c:numCache>
            </c:numRef>
          </c:val>
          <c:extLst>
            <c:ext xmlns:c16="http://schemas.microsoft.com/office/drawing/2014/chart" uri="{C3380CC4-5D6E-409C-BE32-E72D297353CC}">
              <c16:uniqueId val="{00000000-C689-4D93-84AF-56671A4F920E}"/>
            </c:ext>
          </c:extLst>
        </c:ser>
        <c:ser>
          <c:idx val="1"/>
          <c:order val="1"/>
          <c:tx>
            <c:strRef>
              <c:f>Tabelle1!$A$4</c:f>
              <c:strCache>
                <c:ptCount val="1"/>
                <c:pt idx="0">
                  <c:v>Deutschland</c:v>
                </c:pt>
              </c:strCache>
            </c:strRef>
          </c:tx>
          <c:spPr>
            <a:solidFill>
              <a:schemeClr val="accent2"/>
            </a:solidFill>
            <a:ln>
              <a:noFill/>
            </a:ln>
            <a:effectLst/>
          </c:spPr>
          <c:invertIfNegative val="0"/>
          <c:dLbls>
            <c:dLbl>
              <c:idx val="0"/>
              <c:tx>
                <c:rich>
                  <a:bodyPr/>
                  <a:lstStyle/>
                  <a:p>
                    <a:fld id="{3C4965B8-8EAD-4592-A285-84002A54F736}" type="VALUE">
                      <a:rPr lang="en-US" smtClean="0"/>
                      <a:pPr/>
                      <a:t>[WERT]</a:t>
                    </a:fld>
                    <a:r>
                      <a:rPr lang="en-US"/>
                      <a:t>,0</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D6D-4EF5-B137-2D155BF25232}"/>
                </c:ext>
              </c:extLst>
            </c:dLbl>
            <c:dLbl>
              <c:idx val="2"/>
              <c:layout>
                <c:manualLayout>
                  <c:x val="0"/>
                  <c:y val="-3.775463992920571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D6D-4EF5-B137-2D155BF25232}"/>
                </c:ext>
              </c:extLst>
            </c:dLbl>
            <c:dLbl>
              <c:idx val="3"/>
              <c:layout>
                <c:manualLayout>
                  <c:x val="0"/>
                  <c:y val="2.5172402516645674E-2"/>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extLst>
                <c:ext xmlns:c15="http://schemas.microsoft.com/office/drawing/2012/chart" uri="{CE6537A1-D6FC-4f65-9D91-7224C49458BB}">
                  <c15:layout>
                    <c:manualLayout>
                      <c:w val="2.739294710327456E-2"/>
                      <c:h val="8.0776239915728645E-2"/>
                    </c:manualLayout>
                  </c15:layout>
                </c:ext>
                <c:ext xmlns:c16="http://schemas.microsoft.com/office/drawing/2014/chart" uri="{C3380CC4-5D6E-409C-BE32-E72D297353CC}">
                  <c16:uniqueId val="{00000005-9D6D-4EF5-B137-2D155BF2523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Tabelle1!$B$2:$E$2</c:f>
              <c:numCache>
                <c:formatCode>General</c:formatCode>
                <c:ptCount val="4"/>
                <c:pt idx="0">
                  <c:v>2025</c:v>
                </c:pt>
                <c:pt idx="1">
                  <c:v>2026</c:v>
                </c:pt>
                <c:pt idx="2">
                  <c:v>2027</c:v>
                </c:pt>
                <c:pt idx="3">
                  <c:v>2028</c:v>
                </c:pt>
              </c:numCache>
            </c:numRef>
          </c:cat>
          <c:val>
            <c:numRef>
              <c:f>Tabelle1!$B$4:$E$4</c:f>
              <c:numCache>
                <c:formatCode>General</c:formatCode>
                <c:ptCount val="4"/>
                <c:pt idx="0">
                  <c:v>-1</c:v>
                </c:pt>
                <c:pt idx="1">
                  <c:v>-1.2</c:v>
                </c:pt>
                <c:pt idx="2">
                  <c:v>-0.6</c:v>
                </c:pt>
                <c:pt idx="3">
                  <c:v>-0.4</c:v>
                </c:pt>
              </c:numCache>
            </c:numRef>
          </c:val>
          <c:extLst>
            <c:ext xmlns:c16="http://schemas.microsoft.com/office/drawing/2014/chart" uri="{C3380CC4-5D6E-409C-BE32-E72D297353CC}">
              <c16:uniqueId val="{00000001-C689-4D93-84AF-56671A4F920E}"/>
            </c:ext>
          </c:extLst>
        </c:ser>
        <c:ser>
          <c:idx val="2"/>
          <c:order val="2"/>
          <c:tx>
            <c:strRef>
              <c:f>Tabelle1!$A$5</c:f>
              <c:strCache>
                <c:ptCount val="1"/>
                <c:pt idx="0">
                  <c:v>Eurozone</c:v>
                </c:pt>
              </c:strCache>
            </c:strRef>
          </c:tx>
          <c:spPr>
            <a:solidFill>
              <a:schemeClr val="accent3"/>
            </a:solidFill>
            <a:ln>
              <a:noFill/>
            </a:ln>
            <a:effectLst/>
          </c:spPr>
          <c:invertIfNegative val="0"/>
          <c:dLbls>
            <c:dLbl>
              <c:idx val="2"/>
              <c:layout>
                <c:manualLayout>
                  <c:x val="-9.2358294949867961E-17"/>
                  <c:y val="-3.356056079168566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D6D-4EF5-B137-2D155BF25232}"/>
                </c:ext>
              </c:extLst>
            </c:dLbl>
            <c:dLbl>
              <c:idx val="3"/>
              <c:layout>
                <c:manualLayout>
                  <c:x val="0"/>
                  <c:y val="2.097535049480356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D6D-4EF5-B137-2D155BF2523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Tabelle1!$B$2:$E$2</c:f>
              <c:numCache>
                <c:formatCode>General</c:formatCode>
                <c:ptCount val="4"/>
                <c:pt idx="0">
                  <c:v>2025</c:v>
                </c:pt>
                <c:pt idx="1">
                  <c:v>2026</c:v>
                </c:pt>
                <c:pt idx="2">
                  <c:v>2027</c:v>
                </c:pt>
                <c:pt idx="3">
                  <c:v>2028</c:v>
                </c:pt>
              </c:numCache>
            </c:numRef>
          </c:cat>
          <c:val>
            <c:numRef>
              <c:f>Tabelle1!$B$5:$E$5</c:f>
              <c:numCache>
                <c:formatCode>General</c:formatCode>
                <c:ptCount val="4"/>
                <c:pt idx="0">
                  <c:v>-0.9</c:v>
                </c:pt>
                <c:pt idx="1">
                  <c:v>-1.1000000000000001</c:v>
                </c:pt>
                <c:pt idx="2">
                  <c:v>-0.6</c:v>
                </c:pt>
                <c:pt idx="3">
                  <c:v>-0.3</c:v>
                </c:pt>
              </c:numCache>
            </c:numRef>
          </c:val>
          <c:extLst>
            <c:ext xmlns:c16="http://schemas.microsoft.com/office/drawing/2014/chart" uri="{C3380CC4-5D6E-409C-BE32-E72D297353CC}">
              <c16:uniqueId val="{00000002-C689-4D93-84AF-56671A4F920E}"/>
            </c:ext>
          </c:extLst>
        </c:ser>
        <c:ser>
          <c:idx val="3"/>
          <c:order val="3"/>
          <c:tx>
            <c:strRef>
              <c:f>Tabelle1!$A$6</c:f>
              <c:strCache>
                <c:ptCount val="1"/>
                <c:pt idx="0">
                  <c:v>China</c:v>
                </c:pt>
              </c:strCache>
            </c:strRef>
          </c:tx>
          <c:spPr>
            <a:solidFill>
              <a:schemeClr val="accent4"/>
            </a:solidFill>
            <a:ln>
              <a:noFill/>
            </a:ln>
            <a:effectLst/>
          </c:spPr>
          <c:invertIfNegative val="0"/>
          <c:dLbls>
            <c:dLbl>
              <c:idx val="0"/>
              <c:layout>
                <c:manualLayout>
                  <c:x val="-2.308957373746699E-17"/>
                  <c:y val="-1.258487997640182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D6D-4EF5-B137-2D155BF25232}"/>
                </c:ext>
              </c:extLst>
            </c:dLbl>
            <c:dLbl>
              <c:idx val="1"/>
              <c:layout>
                <c:manualLayout>
                  <c:x val="0"/>
                  <c:y val="2.517075091424450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D6D-4EF5-B137-2D155BF2523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Tabelle1!$B$2:$E$2</c:f>
              <c:numCache>
                <c:formatCode>General</c:formatCode>
                <c:ptCount val="4"/>
                <c:pt idx="0">
                  <c:v>2025</c:v>
                </c:pt>
                <c:pt idx="1">
                  <c:v>2026</c:v>
                </c:pt>
                <c:pt idx="2">
                  <c:v>2027</c:v>
                </c:pt>
                <c:pt idx="3">
                  <c:v>2028</c:v>
                </c:pt>
              </c:numCache>
            </c:numRef>
          </c:cat>
          <c:val>
            <c:numRef>
              <c:f>Tabelle1!$B$6:$E$6</c:f>
              <c:numCache>
                <c:formatCode>General</c:formatCode>
                <c:ptCount val="4"/>
                <c:pt idx="0">
                  <c:v>-1.6</c:v>
                </c:pt>
                <c:pt idx="1">
                  <c:v>-2.4</c:v>
                </c:pt>
                <c:pt idx="2">
                  <c:v>-2.2000000000000002</c:v>
                </c:pt>
                <c:pt idx="3">
                  <c:v>-2.1</c:v>
                </c:pt>
              </c:numCache>
            </c:numRef>
          </c:val>
          <c:extLst>
            <c:ext xmlns:c16="http://schemas.microsoft.com/office/drawing/2014/chart" uri="{C3380CC4-5D6E-409C-BE32-E72D297353CC}">
              <c16:uniqueId val="{00000003-C689-4D93-84AF-56671A4F920E}"/>
            </c:ext>
          </c:extLst>
        </c:ser>
        <c:dLbls>
          <c:dLblPos val="outEnd"/>
          <c:showLegendKey val="0"/>
          <c:showVal val="1"/>
          <c:showCatName val="0"/>
          <c:showSerName val="0"/>
          <c:showPercent val="0"/>
          <c:showBubbleSize val="0"/>
        </c:dLbls>
        <c:gapWidth val="219"/>
        <c:overlap val="-27"/>
        <c:axId val="240036480"/>
        <c:axId val="240067328"/>
      </c:barChart>
      <c:catAx>
        <c:axId val="24003648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dirty="0"/>
                  <a:t>Quelle: Institut</a:t>
                </a:r>
                <a:r>
                  <a:rPr lang="de-DE" baseline="0" dirty="0"/>
                  <a:t> für Makroökonomie und Konjunkturforschung / Hans Böckler Stiftung</a:t>
                </a:r>
                <a:endParaRPr lang="de-DE" dirty="0"/>
              </a:p>
            </c:rich>
          </c:tx>
          <c:layout>
            <c:manualLayout>
              <c:xMode val="edge"/>
              <c:yMode val="edge"/>
              <c:x val="2.0682414698162985E-3"/>
              <c:y val="0.925554826480023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40067328"/>
        <c:crosses val="autoZero"/>
        <c:auto val="1"/>
        <c:lblAlgn val="ctr"/>
        <c:lblOffset val="100"/>
        <c:noMultiLvlLbl val="0"/>
      </c:catAx>
      <c:valAx>
        <c:axId val="24006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240036480"/>
        <c:crosses val="autoZero"/>
        <c:crossBetween val="between"/>
      </c:valAx>
      <c:spPr>
        <a:noFill/>
        <a:ln>
          <a:noFill/>
        </a:ln>
        <a:effectLst/>
      </c:spPr>
    </c:plotArea>
    <c:legend>
      <c:legendPos val="b"/>
      <c:layout>
        <c:manualLayout>
          <c:xMode val="edge"/>
          <c:yMode val="edge"/>
          <c:x val="0.3208052519883377"/>
          <c:y val="0.82726121710544787"/>
          <c:w val="0.35838949602332454"/>
          <c:h val="9.3032451014298578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Open Sans" pitchFamily="2" charset="0"/>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0.0706</cdr:x>
      <cdr:y>0.85301</cdr:y>
    </cdr:from>
    <cdr:to>
      <cdr:x>0.99745</cdr:x>
      <cdr:y>1</cdr:y>
    </cdr:to>
    <cdr:sp macro="" textlink="">
      <cdr:nvSpPr>
        <cdr:cNvPr id="2" name="Textfeld 1">
          <a:extLst xmlns:a="http://schemas.openxmlformats.org/drawingml/2006/main">
            <a:ext uri="{FF2B5EF4-FFF2-40B4-BE49-F238E27FC236}">
              <a16:creationId xmlns:a16="http://schemas.microsoft.com/office/drawing/2014/main" id="{CF143C27-15AD-0AC4-BBB6-86ED453412DB}"/>
            </a:ext>
          </a:extLst>
        </cdr:cNvPr>
        <cdr:cNvSpPr txBox="1"/>
      </cdr:nvSpPr>
      <cdr:spPr>
        <a:xfrm xmlns:a="http://schemas.openxmlformats.org/drawingml/2006/main">
          <a:off x="322792" y="2339976"/>
          <a:ext cx="4237567" cy="40322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de-DE" sz="1100"/>
        </a:p>
      </cdr:txBody>
    </cdr:sp>
  </cdr:relSizeAnchor>
  <cdr:relSizeAnchor xmlns:cdr="http://schemas.openxmlformats.org/drawingml/2006/chartDrawing">
    <cdr:from>
      <cdr:x>0.22338</cdr:x>
      <cdr:y>0.88176</cdr:y>
    </cdr:from>
    <cdr:to>
      <cdr:x>0.8044</cdr:x>
      <cdr:y>0.94267</cdr:y>
    </cdr:to>
    <cdr:sp macro="" textlink="">
      <cdr:nvSpPr>
        <cdr:cNvPr id="3" name="Textfeld 2">
          <a:extLst xmlns:a="http://schemas.openxmlformats.org/drawingml/2006/main">
            <a:ext uri="{FF2B5EF4-FFF2-40B4-BE49-F238E27FC236}">
              <a16:creationId xmlns:a16="http://schemas.microsoft.com/office/drawing/2014/main" id="{FB63EE0B-AE2D-F3BE-E95E-CDF3C5C44A51}"/>
            </a:ext>
          </a:extLst>
        </cdr:cNvPr>
        <cdr:cNvSpPr txBox="1"/>
      </cdr:nvSpPr>
      <cdr:spPr>
        <a:xfrm xmlns:a="http://schemas.openxmlformats.org/drawingml/2006/main">
          <a:off x="1021293" y="2604560"/>
          <a:ext cx="2656416" cy="17991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de-DE"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2D3B3CC9-11FB-0F9D-5E3E-AB87F44FB488}"/>
              </a:ext>
            </a:extLst>
          </p:cNvPr>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21CB1DC4-2603-138F-DD51-A247FE72F539}"/>
              </a:ext>
            </a:extLst>
          </p:cNvPr>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905FF08F-B9CD-4374-90C4-2BA30006185D}" type="datetimeFigureOut">
              <a:rPr lang="de-DE" smtClean="0"/>
              <a:t>10.03.2025</a:t>
            </a:fld>
            <a:endParaRPr lang="de-DE"/>
          </a:p>
        </p:txBody>
      </p:sp>
      <p:sp>
        <p:nvSpPr>
          <p:cNvPr id="4" name="Fußzeilenplatzhalter 3">
            <a:extLst>
              <a:ext uri="{FF2B5EF4-FFF2-40B4-BE49-F238E27FC236}">
                <a16:creationId xmlns:a16="http://schemas.microsoft.com/office/drawing/2014/main" id="{E4B72B01-3EE3-B9F4-81A5-E1AACD99E038}"/>
              </a:ext>
            </a:extLst>
          </p:cNvPr>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E69C39C0-48E5-2982-9D28-C1EA2EF39D92}"/>
              </a:ext>
            </a:extLst>
          </p:cNvPr>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49376A5-6C75-4D13-B4B1-2D209FA56127}" type="slidenum">
              <a:rPr lang="de-DE" smtClean="0"/>
              <a:t>‹Nr.›</a:t>
            </a:fld>
            <a:endParaRPr lang="de-DE"/>
          </a:p>
        </p:txBody>
      </p:sp>
    </p:spTree>
    <p:extLst>
      <p:ext uri="{BB962C8B-B14F-4D97-AF65-F5344CB8AC3E}">
        <p14:creationId xmlns:p14="http://schemas.microsoft.com/office/powerpoint/2010/main" val="33606404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848D35DE-2B0B-4604-85D3-7F79BF6810C2}" type="datetimeFigureOut">
              <a:rPr lang="de-DE" smtClean="0"/>
              <a:t>10.03.2025</a:t>
            </a:fld>
            <a:endParaRPr lang="de-DE"/>
          </a:p>
        </p:txBody>
      </p:sp>
      <p:sp>
        <p:nvSpPr>
          <p:cNvPr id="4" name="Folienbildplatzhalt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674C09C3-27EE-4451-9015-A37A3D455AD3}" type="slidenum">
              <a:rPr lang="de-DE" smtClean="0"/>
              <a:t>‹Nr.›</a:t>
            </a:fld>
            <a:endParaRPr lang="de-DE"/>
          </a:p>
        </p:txBody>
      </p:sp>
    </p:spTree>
    <p:extLst>
      <p:ext uri="{BB962C8B-B14F-4D97-AF65-F5344CB8AC3E}">
        <p14:creationId xmlns:p14="http://schemas.microsoft.com/office/powerpoint/2010/main" val="4135258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413BA-363F-7693-FA5B-40CC1AC810B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C2446E0-27FD-D290-A824-B3E9CF70E7C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193E8F5-C13E-2746-5015-EF49E8ADE79B}"/>
              </a:ext>
            </a:extLst>
          </p:cNvPr>
          <p:cNvSpPr>
            <a:spLocks noGrp="1"/>
          </p:cNvSpPr>
          <p:nvPr>
            <p:ph type="body" idx="1"/>
          </p:nvPr>
        </p:nvSpPr>
        <p:spPr/>
        <p:txBody>
          <a:bodyPr/>
          <a:lstStyle/>
          <a:p>
            <a:r>
              <a:rPr lang="de-DE" dirty="0"/>
              <a:t>So würden sich laut IMK die von Donald Trump angekündigten Zollerhöhungen (60% auf Importe aus China, 15% auf alle übrigen Importe) und einer chinesischen Gegenreaktion (60% auf Importe aus den USA) auf die jeweiligen BIP auswirken.</a:t>
            </a:r>
          </a:p>
        </p:txBody>
      </p:sp>
      <p:sp>
        <p:nvSpPr>
          <p:cNvPr id="4" name="Foliennummernplatzhalter 3">
            <a:extLst>
              <a:ext uri="{FF2B5EF4-FFF2-40B4-BE49-F238E27FC236}">
                <a16:creationId xmlns:a16="http://schemas.microsoft.com/office/drawing/2014/main" id="{46C7FB4D-512F-23D7-946D-1ACEDF4B0129}"/>
              </a:ext>
            </a:extLst>
          </p:cNvPr>
          <p:cNvSpPr>
            <a:spLocks noGrp="1"/>
          </p:cNvSpPr>
          <p:nvPr>
            <p:ph type="sldNum" sz="quarter" idx="5"/>
          </p:nvPr>
        </p:nvSpPr>
        <p:spPr/>
        <p:txBody>
          <a:bodyPr/>
          <a:lstStyle/>
          <a:p>
            <a:fld id="{674C09C3-27EE-4451-9015-A37A3D455AD3}" type="slidenum">
              <a:rPr lang="de-DE" smtClean="0"/>
              <a:t>27</a:t>
            </a:fld>
            <a:endParaRPr lang="de-DE"/>
          </a:p>
        </p:txBody>
      </p:sp>
    </p:spTree>
    <p:extLst>
      <p:ext uri="{BB962C8B-B14F-4D97-AF65-F5344CB8AC3E}">
        <p14:creationId xmlns:p14="http://schemas.microsoft.com/office/powerpoint/2010/main" val="3560887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BDFFA-3651-5D55-1205-166B974F710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07D43C9-0F0B-BEEA-9055-1EAFD8DE200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AD5DB78-F11F-42F5-5BD4-AAFC170CC05B}"/>
              </a:ext>
            </a:extLst>
          </p:cNvPr>
          <p:cNvSpPr>
            <a:spLocks noGrp="1"/>
          </p:cNvSpPr>
          <p:nvPr>
            <p:ph type="body" idx="1"/>
          </p:nvPr>
        </p:nvSpPr>
        <p:spPr/>
        <p:txBody>
          <a:bodyPr/>
          <a:lstStyle/>
          <a:p>
            <a:r>
              <a:rPr lang="de-DE" dirty="0"/>
              <a:t>So würden sich laut IMK die von Donald Trump angekündigten Zollerhöhungen (60% auf Importe aus China, 15% auf alle übrigen Importe) und einer chinesischen Gegenreaktion (60% auf Importe aus den USA) auf die jeweiligen BIP auswirken.</a:t>
            </a:r>
          </a:p>
        </p:txBody>
      </p:sp>
      <p:sp>
        <p:nvSpPr>
          <p:cNvPr id="4" name="Foliennummernplatzhalter 3">
            <a:extLst>
              <a:ext uri="{FF2B5EF4-FFF2-40B4-BE49-F238E27FC236}">
                <a16:creationId xmlns:a16="http://schemas.microsoft.com/office/drawing/2014/main" id="{031F8222-6294-C421-43BA-F6C4EAD1E703}"/>
              </a:ext>
            </a:extLst>
          </p:cNvPr>
          <p:cNvSpPr>
            <a:spLocks noGrp="1"/>
          </p:cNvSpPr>
          <p:nvPr>
            <p:ph type="sldNum" sz="quarter" idx="5"/>
          </p:nvPr>
        </p:nvSpPr>
        <p:spPr/>
        <p:txBody>
          <a:bodyPr/>
          <a:lstStyle/>
          <a:p>
            <a:fld id="{674C09C3-27EE-4451-9015-A37A3D455AD3}" type="slidenum">
              <a:rPr lang="de-DE" smtClean="0"/>
              <a:t>28</a:t>
            </a:fld>
            <a:endParaRPr lang="de-DE"/>
          </a:p>
        </p:txBody>
      </p:sp>
    </p:spTree>
    <p:extLst>
      <p:ext uri="{BB962C8B-B14F-4D97-AF65-F5344CB8AC3E}">
        <p14:creationId xmlns:p14="http://schemas.microsoft.com/office/powerpoint/2010/main" val="109972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AFBCDC-3E5B-E6B4-C9C6-54A7472F7C7A}"/>
              </a:ext>
            </a:extLst>
          </p:cNvPr>
          <p:cNvSpPr>
            <a:spLocks noGrp="1"/>
          </p:cNvSpPr>
          <p:nvPr>
            <p:ph type="ctrTitle"/>
          </p:nvPr>
        </p:nvSpPr>
        <p:spPr>
          <a:xfrm>
            <a:off x="1053296" y="1252603"/>
            <a:ext cx="7928658" cy="2257360"/>
          </a:xfrm>
        </p:spPr>
        <p:txBody>
          <a:bodyPr anchor="b"/>
          <a:lstStyle>
            <a:lvl1pPr algn="ctr">
              <a:defRPr sz="6000"/>
            </a:lvl1pPr>
          </a:lstStyle>
          <a:p>
            <a:r>
              <a:rPr lang="de-DE" dirty="0"/>
              <a:t>Mastertitelformat bearbeiten</a:t>
            </a:r>
          </a:p>
        </p:txBody>
      </p:sp>
      <p:sp>
        <p:nvSpPr>
          <p:cNvPr id="3" name="Untertitel 2">
            <a:extLst>
              <a:ext uri="{FF2B5EF4-FFF2-40B4-BE49-F238E27FC236}">
                <a16:creationId xmlns:a16="http://schemas.microsoft.com/office/drawing/2014/main" id="{6F977145-DF6C-5A61-DFC3-27B6A3C76166}"/>
              </a:ext>
            </a:extLst>
          </p:cNvPr>
          <p:cNvSpPr>
            <a:spLocks noGrp="1"/>
          </p:cNvSpPr>
          <p:nvPr>
            <p:ph type="subTitle" idx="1"/>
          </p:nvPr>
        </p:nvSpPr>
        <p:spPr>
          <a:xfrm>
            <a:off x="1053296" y="3602038"/>
            <a:ext cx="7928658" cy="127058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cxnSp>
        <p:nvCxnSpPr>
          <p:cNvPr id="8" name="Gerader Verbinder 7">
            <a:extLst>
              <a:ext uri="{FF2B5EF4-FFF2-40B4-BE49-F238E27FC236}">
                <a16:creationId xmlns:a16="http://schemas.microsoft.com/office/drawing/2014/main" id="{5A95E0DC-4597-91DB-0279-C7A12CA6C7CD}"/>
              </a:ext>
            </a:extLst>
          </p:cNvPr>
          <p:cNvCxnSpPr>
            <a:cxnSpLocks/>
          </p:cNvCxnSpPr>
          <p:nvPr userDrawn="1"/>
        </p:nvCxnSpPr>
        <p:spPr>
          <a:xfrm flipV="1">
            <a:off x="8230776" y="-442913"/>
            <a:ext cx="3409950" cy="774382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2083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59ED0B-4BD3-324E-120E-AC7CE9D9B75A}"/>
              </a:ext>
            </a:extLst>
          </p:cNvPr>
          <p:cNvSpPr>
            <a:spLocks noGrp="1"/>
          </p:cNvSpPr>
          <p:nvPr>
            <p:ph type="title"/>
          </p:nvPr>
        </p:nvSpPr>
        <p:spPr>
          <a:xfrm>
            <a:off x="1039660" y="1277653"/>
            <a:ext cx="10083452" cy="1139543"/>
          </a:xfrm>
        </p:spPr>
        <p:txBody>
          <a:bodyPr/>
          <a:lstStyle>
            <a:lvl1pPr>
              <a:defRPr>
                <a:solidFill>
                  <a:schemeClr val="bg1"/>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4F694EAE-21F1-1067-EED5-427BF6C3CCD3}"/>
              </a:ext>
            </a:extLst>
          </p:cNvPr>
          <p:cNvSpPr>
            <a:spLocks noGrp="1"/>
          </p:cNvSpPr>
          <p:nvPr>
            <p:ph idx="1"/>
          </p:nvPr>
        </p:nvSpPr>
        <p:spPr>
          <a:xfrm>
            <a:off x="1039660" y="2552134"/>
            <a:ext cx="10083452" cy="3028214"/>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a:solidFill>
                  <a:schemeClr val="bg1"/>
                </a:solidFill>
              </a:defRPr>
            </a:lvl4pPr>
            <a:lvl5pPr>
              <a:defRPr>
                <a:solidFill>
                  <a:schemeClr val="bg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493784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59ED0B-4BD3-324E-120E-AC7CE9D9B75A}"/>
              </a:ext>
            </a:extLst>
          </p:cNvPr>
          <p:cNvSpPr>
            <a:spLocks noGrp="1"/>
          </p:cNvSpPr>
          <p:nvPr>
            <p:ph type="title"/>
          </p:nvPr>
        </p:nvSpPr>
        <p:spPr>
          <a:xfrm>
            <a:off x="1039660" y="1277653"/>
            <a:ext cx="10083452" cy="1139543"/>
          </a:xfrm>
        </p:spPr>
        <p:txBody>
          <a:bodyPr/>
          <a:lstStyle>
            <a:lvl1pPr>
              <a:defRPr>
                <a:solidFill>
                  <a:schemeClr val="bg1"/>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4F694EAE-21F1-1067-EED5-427BF6C3CCD3}"/>
              </a:ext>
            </a:extLst>
          </p:cNvPr>
          <p:cNvSpPr>
            <a:spLocks noGrp="1"/>
          </p:cNvSpPr>
          <p:nvPr>
            <p:ph idx="1"/>
          </p:nvPr>
        </p:nvSpPr>
        <p:spPr>
          <a:xfrm>
            <a:off x="1039660" y="2552134"/>
            <a:ext cx="10083452" cy="3028214"/>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a:solidFill>
                  <a:schemeClr val="bg1"/>
                </a:solidFill>
              </a:defRPr>
            </a:lvl4pPr>
            <a:lvl5pPr>
              <a:defRPr>
                <a:solidFill>
                  <a:schemeClr val="bg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cxnSp>
        <p:nvCxnSpPr>
          <p:cNvPr id="4" name="Gerader Verbinder 3">
            <a:extLst>
              <a:ext uri="{FF2B5EF4-FFF2-40B4-BE49-F238E27FC236}">
                <a16:creationId xmlns:a16="http://schemas.microsoft.com/office/drawing/2014/main" id="{503FAAA1-63FE-F7F5-A1E6-5059EAB66A02}"/>
              </a:ext>
            </a:extLst>
          </p:cNvPr>
          <p:cNvCxnSpPr>
            <a:cxnSpLocks/>
          </p:cNvCxnSpPr>
          <p:nvPr userDrawn="1"/>
        </p:nvCxnSpPr>
        <p:spPr>
          <a:xfrm flipV="1">
            <a:off x="8230776" y="-442913"/>
            <a:ext cx="3409950" cy="774382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176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3A61F4-528C-63B7-89D9-D4C82209A75D}"/>
              </a:ext>
            </a:extLst>
          </p:cNvPr>
          <p:cNvSpPr>
            <a:spLocks noGrp="1"/>
          </p:cNvSpPr>
          <p:nvPr>
            <p:ph type="title"/>
          </p:nvPr>
        </p:nvSpPr>
        <p:spPr>
          <a:xfrm>
            <a:off x="1069844" y="1283854"/>
            <a:ext cx="7923844"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A19FFED3-1D69-DBC4-D8B6-03AC92FBE28E}"/>
              </a:ext>
            </a:extLst>
          </p:cNvPr>
          <p:cNvSpPr>
            <a:spLocks noGrp="1"/>
          </p:cNvSpPr>
          <p:nvPr>
            <p:ph type="body" idx="1"/>
          </p:nvPr>
        </p:nvSpPr>
        <p:spPr>
          <a:xfrm>
            <a:off x="1069844" y="4163579"/>
            <a:ext cx="7928629" cy="141056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Mastertextformat bearbeiten</a:t>
            </a:r>
          </a:p>
        </p:txBody>
      </p:sp>
      <p:cxnSp>
        <p:nvCxnSpPr>
          <p:cNvPr id="9" name="Gerader Verbinder 8">
            <a:extLst>
              <a:ext uri="{FF2B5EF4-FFF2-40B4-BE49-F238E27FC236}">
                <a16:creationId xmlns:a16="http://schemas.microsoft.com/office/drawing/2014/main" id="{B35DDD78-26B7-5DB3-3C80-412D837C5398}"/>
              </a:ext>
            </a:extLst>
          </p:cNvPr>
          <p:cNvCxnSpPr>
            <a:cxnSpLocks/>
          </p:cNvCxnSpPr>
          <p:nvPr userDrawn="1"/>
        </p:nvCxnSpPr>
        <p:spPr>
          <a:xfrm flipV="1">
            <a:off x="8228009" y="-442913"/>
            <a:ext cx="3409950" cy="774382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4175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386C61-D5BB-B7E4-3BB6-677091960174}"/>
              </a:ext>
            </a:extLst>
          </p:cNvPr>
          <p:cNvSpPr>
            <a:spLocks noGrp="1"/>
          </p:cNvSpPr>
          <p:nvPr>
            <p:ph type="title"/>
          </p:nvPr>
        </p:nvSpPr>
        <p:spPr>
          <a:xfrm>
            <a:off x="1052186" y="1279523"/>
            <a:ext cx="10087628" cy="1325563"/>
          </a:xfrm>
        </p:spPr>
        <p:txBody>
          <a:bodyPr/>
          <a:lstStyle/>
          <a:p>
            <a:r>
              <a:rPr lang="de-DE" dirty="0"/>
              <a:t>Mastertitelformat bearbeiten</a:t>
            </a:r>
          </a:p>
        </p:txBody>
      </p:sp>
      <p:sp>
        <p:nvSpPr>
          <p:cNvPr id="3" name="Inhaltsplatzhalter 2">
            <a:extLst>
              <a:ext uri="{FF2B5EF4-FFF2-40B4-BE49-F238E27FC236}">
                <a16:creationId xmlns:a16="http://schemas.microsoft.com/office/drawing/2014/main" id="{2422B726-41F5-8760-42C3-C77B106D0918}"/>
              </a:ext>
            </a:extLst>
          </p:cNvPr>
          <p:cNvSpPr>
            <a:spLocks noGrp="1"/>
          </p:cNvSpPr>
          <p:nvPr>
            <p:ph sz="half" idx="1"/>
          </p:nvPr>
        </p:nvSpPr>
        <p:spPr>
          <a:xfrm>
            <a:off x="1052186" y="2740023"/>
            <a:ext cx="4967614" cy="2838454"/>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FB897E18-42D4-938B-A1A9-1A091E57EA07}"/>
              </a:ext>
            </a:extLst>
          </p:cNvPr>
          <p:cNvSpPr>
            <a:spLocks noGrp="1"/>
          </p:cNvSpPr>
          <p:nvPr>
            <p:ph sz="half" idx="2"/>
          </p:nvPr>
        </p:nvSpPr>
        <p:spPr>
          <a:xfrm>
            <a:off x="6172200" y="2740023"/>
            <a:ext cx="4967614" cy="283845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85998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957FF0-569D-6C4D-8097-D9BEA0BBE758}"/>
              </a:ext>
            </a:extLst>
          </p:cNvPr>
          <p:cNvSpPr>
            <a:spLocks noGrp="1"/>
          </p:cNvSpPr>
          <p:nvPr>
            <p:ph type="title"/>
          </p:nvPr>
        </p:nvSpPr>
        <p:spPr>
          <a:xfrm>
            <a:off x="1053296" y="1279523"/>
            <a:ext cx="10081550" cy="1325563"/>
          </a:xfrm>
        </p:spPr>
        <p:txBody>
          <a:bodyPr/>
          <a:lstStyle/>
          <a:p>
            <a:r>
              <a:rPr lang="de-DE" dirty="0"/>
              <a:t>Mastertitelformat bearbeiten</a:t>
            </a:r>
          </a:p>
        </p:txBody>
      </p:sp>
      <p:sp>
        <p:nvSpPr>
          <p:cNvPr id="3" name="Textplatzhalter 2">
            <a:extLst>
              <a:ext uri="{FF2B5EF4-FFF2-40B4-BE49-F238E27FC236}">
                <a16:creationId xmlns:a16="http://schemas.microsoft.com/office/drawing/2014/main" id="{C5DC8A1A-4482-D283-4F95-E66581BC0DE0}"/>
              </a:ext>
            </a:extLst>
          </p:cNvPr>
          <p:cNvSpPr>
            <a:spLocks noGrp="1"/>
          </p:cNvSpPr>
          <p:nvPr>
            <p:ph type="body" idx="1"/>
          </p:nvPr>
        </p:nvSpPr>
        <p:spPr>
          <a:xfrm>
            <a:off x="1053296" y="2595561"/>
            <a:ext cx="4944279" cy="586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Inhaltsplatzhalter 3">
            <a:extLst>
              <a:ext uri="{FF2B5EF4-FFF2-40B4-BE49-F238E27FC236}">
                <a16:creationId xmlns:a16="http://schemas.microsoft.com/office/drawing/2014/main" id="{D5BCF692-B2C6-2CB0-E6DE-D264C98F0A63}"/>
              </a:ext>
            </a:extLst>
          </p:cNvPr>
          <p:cNvSpPr>
            <a:spLocks noGrp="1"/>
          </p:cNvSpPr>
          <p:nvPr>
            <p:ph sz="half" idx="2"/>
          </p:nvPr>
        </p:nvSpPr>
        <p:spPr>
          <a:xfrm>
            <a:off x="1053296" y="3244109"/>
            <a:ext cx="4944279" cy="233436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a:extLst>
              <a:ext uri="{FF2B5EF4-FFF2-40B4-BE49-F238E27FC236}">
                <a16:creationId xmlns:a16="http://schemas.microsoft.com/office/drawing/2014/main" id="{860A954B-68B8-C62A-30C0-27D90FD2144C}"/>
              </a:ext>
            </a:extLst>
          </p:cNvPr>
          <p:cNvSpPr>
            <a:spLocks noGrp="1"/>
          </p:cNvSpPr>
          <p:nvPr>
            <p:ph type="body" sz="quarter" idx="3"/>
          </p:nvPr>
        </p:nvSpPr>
        <p:spPr>
          <a:xfrm>
            <a:off x="6172200" y="2595561"/>
            <a:ext cx="4962646" cy="586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6" name="Inhaltsplatzhalter 5">
            <a:extLst>
              <a:ext uri="{FF2B5EF4-FFF2-40B4-BE49-F238E27FC236}">
                <a16:creationId xmlns:a16="http://schemas.microsoft.com/office/drawing/2014/main" id="{E422230E-7445-2E58-2D5F-3BE32C36C33F}"/>
              </a:ext>
            </a:extLst>
          </p:cNvPr>
          <p:cNvSpPr>
            <a:spLocks noGrp="1"/>
          </p:cNvSpPr>
          <p:nvPr>
            <p:ph sz="quarter" idx="4"/>
          </p:nvPr>
        </p:nvSpPr>
        <p:spPr>
          <a:xfrm>
            <a:off x="6172200" y="3244109"/>
            <a:ext cx="4962646" cy="233436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693559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C11E25-F3FC-316F-AE4F-F6A52A82FC87}"/>
              </a:ext>
            </a:extLst>
          </p:cNvPr>
          <p:cNvSpPr>
            <a:spLocks noGrp="1"/>
          </p:cNvSpPr>
          <p:nvPr>
            <p:ph type="title"/>
          </p:nvPr>
        </p:nvSpPr>
        <p:spPr>
          <a:xfrm>
            <a:off x="1054274" y="1273216"/>
            <a:ext cx="10083452" cy="4317356"/>
          </a:xfrm>
        </p:spPr>
        <p:txBody>
          <a:bodyPr/>
          <a:lstStyle>
            <a:lvl1pPr algn="l">
              <a:defRPr/>
            </a:lvl1pPr>
          </a:lstStyle>
          <a:p>
            <a:r>
              <a:rPr lang="de-DE" dirty="0"/>
              <a:t>Mastertitelformat bearbeiten</a:t>
            </a:r>
          </a:p>
        </p:txBody>
      </p:sp>
    </p:spTree>
    <p:extLst>
      <p:ext uri="{BB962C8B-B14F-4D97-AF65-F5344CB8AC3E}">
        <p14:creationId xmlns:p14="http://schemas.microsoft.com/office/powerpoint/2010/main" val="2129269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cxnSp>
        <p:nvCxnSpPr>
          <p:cNvPr id="5" name="Gerader Verbinder 4">
            <a:extLst>
              <a:ext uri="{FF2B5EF4-FFF2-40B4-BE49-F238E27FC236}">
                <a16:creationId xmlns:a16="http://schemas.microsoft.com/office/drawing/2014/main" id="{62373A04-2E6E-8E11-E355-6C080E24EA9E}"/>
              </a:ext>
            </a:extLst>
          </p:cNvPr>
          <p:cNvCxnSpPr>
            <a:cxnSpLocks/>
          </p:cNvCxnSpPr>
          <p:nvPr userDrawn="1"/>
        </p:nvCxnSpPr>
        <p:spPr>
          <a:xfrm flipV="1">
            <a:off x="8252815" y="-535510"/>
            <a:ext cx="3409950" cy="774382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5398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24E0CA-3F33-50EB-A4F7-A44726969C39}"/>
              </a:ext>
            </a:extLst>
          </p:cNvPr>
          <p:cNvSpPr>
            <a:spLocks noGrp="1"/>
          </p:cNvSpPr>
          <p:nvPr>
            <p:ph type="title"/>
          </p:nvPr>
        </p:nvSpPr>
        <p:spPr>
          <a:xfrm>
            <a:off x="1056362" y="1283916"/>
            <a:ext cx="3715663" cy="1600200"/>
          </a:xfrm>
        </p:spPr>
        <p:txBody>
          <a:bodyPr anchor="b"/>
          <a:lstStyle>
            <a:lvl1pPr>
              <a:defRPr sz="3200"/>
            </a:lvl1pPr>
          </a:lstStyle>
          <a:p>
            <a:r>
              <a:rPr lang="de-DE" dirty="0"/>
              <a:t>Mastertitelformat bearbeiten</a:t>
            </a:r>
          </a:p>
        </p:txBody>
      </p:sp>
      <p:sp>
        <p:nvSpPr>
          <p:cNvPr id="3" name="Inhaltsplatzhalter 2">
            <a:extLst>
              <a:ext uri="{FF2B5EF4-FFF2-40B4-BE49-F238E27FC236}">
                <a16:creationId xmlns:a16="http://schemas.microsoft.com/office/drawing/2014/main" id="{BA60E1F8-56DE-93E2-43EA-3CA4A786B2B8}"/>
              </a:ext>
            </a:extLst>
          </p:cNvPr>
          <p:cNvSpPr>
            <a:spLocks noGrp="1"/>
          </p:cNvSpPr>
          <p:nvPr>
            <p:ph idx="1"/>
          </p:nvPr>
        </p:nvSpPr>
        <p:spPr>
          <a:xfrm>
            <a:off x="5183188" y="1283916"/>
            <a:ext cx="5952450" cy="4290168"/>
          </a:xfrm>
        </p:spPr>
        <p:txBody>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a:extLst>
              <a:ext uri="{FF2B5EF4-FFF2-40B4-BE49-F238E27FC236}">
                <a16:creationId xmlns:a16="http://schemas.microsoft.com/office/drawing/2014/main" id="{95409ECF-F084-8780-A943-DDBE48AA1C86}"/>
              </a:ext>
            </a:extLst>
          </p:cNvPr>
          <p:cNvSpPr>
            <a:spLocks noGrp="1"/>
          </p:cNvSpPr>
          <p:nvPr>
            <p:ph type="body" sz="half" idx="2"/>
          </p:nvPr>
        </p:nvSpPr>
        <p:spPr>
          <a:xfrm>
            <a:off x="1056362" y="2884116"/>
            <a:ext cx="3715663" cy="268996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Mastertextformat bearbeiten</a:t>
            </a:r>
          </a:p>
        </p:txBody>
      </p:sp>
    </p:spTree>
    <p:extLst>
      <p:ext uri="{BB962C8B-B14F-4D97-AF65-F5344CB8AC3E}">
        <p14:creationId xmlns:p14="http://schemas.microsoft.com/office/powerpoint/2010/main" val="3793229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3695D3-26BA-63EC-D402-2658F7F5D22B}"/>
              </a:ext>
            </a:extLst>
          </p:cNvPr>
          <p:cNvSpPr>
            <a:spLocks noGrp="1"/>
          </p:cNvSpPr>
          <p:nvPr>
            <p:ph type="title"/>
          </p:nvPr>
        </p:nvSpPr>
        <p:spPr>
          <a:xfrm>
            <a:off x="6991902" y="1293006"/>
            <a:ext cx="2743200" cy="2135994"/>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39509109-3846-3796-B06B-FB419B7B8A84}"/>
              </a:ext>
            </a:extLst>
          </p:cNvPr>
          <p:cNvSpPr>
            <a:spLocks noGrp="1"/>
          </p:cNvSpPr>
          <p:nvPr>
            <p:ph type="pic" idx="1"/>
          </p:nvPr>
        </p:nvSpPr>
        <p:spPr>
          <a:xfrm>
            <a:off x="1064401" y="1293006"/>
            <a:ext cx="5764662" cy="428599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cxnSp>
        <p:nvCxnSpPr>
          <p:cNvPr id="8" name="Gerader Verbinder 7">
            <a:extLst>
              <a:ext uri="{FF2B5EF4-FFF2-40B4-BE49-F238E27FC236}">
                <a16:creationId xmlns:a16="http://schemas.microsoft.com/office/drawing/2014/main" id="{94838DF3-CD97-E931-AE4F-9E58333C2F7A}"/>
              </a:ext>
            </a:extLst>
          </p:cNvPr>
          <p:cNvCxnSpPr>
            <a:cxnSpLocks/>
          </p:cNvCxnSpPr>
          <p:nvPr userDrawn="1"/>
        </p:nvCxnSpPr>
        <p:spPr>
          <a:xfrm flipV="1">
            <a:off x="8252815" y="-535510"/>
            <a:ext cx="3409950" cy="774382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1814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5000">
              <a:srgbClr val="0042F7">
                <a:lumMod val="100000"/>
              </a:srgbClr>
            </a:gs>
            <a:gs pos="85000">
              <a:srgbClr val="7AEDFF"/>
            </a:gs>
          </a:gsLst>
          <a:lin ang="18900000" scaled="1"/>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72649A5A-1D0F-9942-E0F1-EBA7FE116E6B}"/>
              </a:ext>
            </a:extLst>
          </p:cNvPr>
          <p:cNvSpPr>
            <a:spLocks noGrp="1" noChangeAspect="1"/>
          </p:cNvSpPr>
          <p:nvPr>
            <p:ph type="title"/>
          </p:nvPr>
        </p:nvSpPr>
        <p:spPr>
          <a:xfrm>
            <a:off x="1049437" y="1286260"/>
            <a:ext cx="10093125" cy="1113882"/>
          </a:xfrm>
          <a:prstGeom prst="rect">
            <a:avLst/>
          </a:prstGeom>
        </p:spPr>
        <p:txBody>
          <a:bodyPr vert="horz" lIns="91440" tIns="45720" rIns="91440" bIns="45720" rtlCol="0" anchor="ctr">
            <a:noAutofit/>
          </a:bodyPr>
          <a:lstStyle/>
          <a:p>
            <a:r>
              <a:rPr lang="de-DE" dirty="0"/>
              <a:t>Mastertitelformat bearbeiten</a:t>
            </a:r>
          </a:p>
        </p:txBody>
      </p:sp>
      <p:sp>
        <p:nvSpPr>
          <p:cNvPr id="3" name="Textplatzhalter 2">
            <a:extLst>
              <a:ext uri="{FF2B5EF4-FFF2-40B4-BE49-F238E27FC236}">
                <a16:creationId xmlns:a16="http://schemas.microsoft.com/office/drawing/2014/main" id="{ADE82842-17E7-C619-043A-CF0F2D1915DF}"/>
              </a:ext>
            </a:extLst>
          </p:cNvPr>
          <p:cNvSpPr>
            <a:spLocks noGrp="1" noChangeAspect="1"/>
          </p:cNvSpPr>
          <p:nvPr>
            <p:ph type="body" idx="1"/>
          </p:nvPr>
        </p:nvSpPr>
        <p:spPr>
          <a:xfrm>
            <a:off x="1041721" y="2696901"/>
            <a:ext cx="10093126" cy="2907635"/>
          </a:xfrm>
          <a:prstGeom prst="rect">
            <a:avLst/>
          </a:prstGeom>
        </p:spPr>
        <p:txBody>
          <a:bodyPr vert="horz" lIns="91440" tIns="45720" rIns="91440" bIns="4572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8" name="Grafik 7">
            <a:extLst>
              <a:ext uri="{FF2B5EF4-FFF2-40B4-BE49-F238E27FC236}">
                <a16:creationId xmlns:a16="http://schemas.microsoft.com/office/drawing/2014/main" id="{02BCE6E4-3E6B-9A5A-5A66-B59456E8A334}"/>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9160014" y="5773583"/>
            <a:ext cx="1963354" cy="676656"/>
          </a:xfrm>
          <a:prstGeom prst="rect">
            <a:avLst/>
          </a:prstGeom>
        </p:spPr>
      </p:pic>
    </p:spTree>
    <p:extLst>
      <p:ext uri="{BB962C8B-B14F-4D97-AF65-F5344CB8AC3E}">
        <p14:creationId xmlns:p14="http://schemas.microsoft.com/office/powerpoint/2010/main" val="238262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lvl1pPr algn="l" defTabSz="914400" rtl="0" eaLnBrk="1" latinLnBrk="0" hangingPunct="1">
        <a:lnSpc>
          <a:spcPct val="90000"/>
        </a:lnSpc>
        <a:spcBef>
          <a:spcPct val="0"/>
        </a:spcBef>
        <a:buNone/>
        <a:defRPr sz="4400" b="1" kern="1200">
          <a:solidFill>
            <a:schemeClr val="bg1"/>
          </a:solidFill>
          <a:latin typeface="Montserrat Black" pitchFamily="2" charset="0"/>
          <a:ea typeface="+mj-ea"/>
          <a:cs typeface="+mj-cs"/>
        </a:defRPr>
      </a:lvl1pPr>
    </p:titleStyle>
    <p:bodyStyle>
      <a:lvl1pPr marL="228600" indent="-228600" algn="l" defTabSz="914400" rtl="0" eaLnBrk="1" latinLnBrk="0" hangingPunct="1">
        <a:lnSpc>
          <a:spcPct val="90000"/>
        </a:lnSpc>
        <a:spcBef>
          <a:spcPts val="1000"/>
        </a:spcBef>
        <a:buFont typeface="Symbol" panose="05050102010706020507" pitchFamily="18" charset="2"/>
        <a:buChar char="-"/>
        <a:defRPr sz="2400" kern="1200">
          <a:solidFill>
            <a:schemeClr val="bg1"/>
          </a:solidFill>
          <a:latin typeface="Open Sans Medium" pitchFamily="2" charset="0"/>
          <a:ea typeface="Open Sans Medium" pitchFamily="2" charset="0"/>
          <a:cs typeface="Open Sans Medium" pitchFamily="2" charset="0"/>
        </a:defRPr>
      </a:lvl1pPr>
      <a:lvl2pPr marL="685800" indent="-228600" algn="l" defTabSz="914400" rtl="0" eaLnBrk="1" latinLnBrk="0" hangingPunct="1">
        <a:lnSpc>
          <a:spcPct val="90000"/>
        </a:lnSpc>
        <a:spcBef>
          <a:spcPts val="500"/>
        </a:spcBef>
        <a:buFont typeface="Symbol" panose="05050102010706020507" pitchFamily="18" charset="2"/>
        <a:buChar char="-"/>
        <a:defRPr sz="2000" kern="1200">
          <a:solidFill>
            <a:schemeClr val="bg1"/>
          </a:solidFill>
          <a:latin typeface="Open Sans Medium" pitchFamily="2" charset="0"/>
          <a:ea typeface="Open Sans Medium" pitchFamily="2" charset="0"/>
          <a:cs typeface="Open Sans Medium" pitchFamily="2" charset="0"/>
        </a:defRPr>
      </a:lvl2pPr>
      <a:lvl3pPr marL="1143000" indent="-228600" algn="l" defTabSz="914400" rtl="0" eaLnBrk="1" latinLnBrk="0" hangingPunct="1">
        <a:lnSpc>
          <a:spcPct val="90000"/>
        </a:lnSpc>
        <a:spcBef>
          <a:spcPts val="500"/>
        </a:spcBef>
        <a:buFont typeface="Symbol" panose="05050102010706020507" pitchFamily="18" charset="2"/>
        <a:buChar char="-"/>
        <a:defRPr sz="1800" kern="1200">
          <a:solidFill>
            <a:schemeClr val="bg1"/>
          </a:solidFill>
          <a:latin typeface="Open Sans Medium" pitchFamily="2" charset="0"/>
          <a:ea typeface="Open Sans Medium" pitchFamily="2" charset="0"/>
          <a:cs typeface="Open Sans Medium" pitchFamily="2" charset="0"/>
        </a:defRPr>
      </a:lvl3pPr>
      <a:lvl4pPr marL="1600200" indent="-228600" algn="l" defTabSz="914400" rtl="0" eaLnBrk="1" latinLnBrk="0" hangingPunct="1">
        <a:lnSpc>
          <a:spcPct val="90000"/>
        </a:lnSpc>
        <a:spcBef>
          <a:spcPts val="500"/>
        </a:spcBef>
        <a:buFont typeface="Symbol" panose="05050102010706020507" pitchFamily="18" charset="2"/>
        <a:buChar char="-"/>
        <a:defRPr sz="1800" kern="1200">
          <a:solidFill>
            <a:schemeClr val="bg1"/>
          </a:solidFill>
          <a:latin typeface="Open Sans Medium" pitchFamily="2" charset="0"/>
          <a:ea typeface="Open Sans Medium" pitchFamily="2" charset="0"/>
          <a:cs typeface="Open Sans Medium" pitchFamily="2" charset="0"/>
        </a:defRPr>
      </a:lvl4pPr>
      <a:lvl5pPr marL="2057400" indent="-228600" algn="l" defTabSz="914400" rtl="0" eaLnBrk="1" latinLnBrk="0" hangingPunct="1">
        <a:lnSpc>
          <a:spcPct val="90000"/>
        </a:lnSpc>
        <a:spcBef>
          <a:spcPts val="500"/>
        </a:spcBef>
        <a:buFont typeface="Symbol" panose="05050102010706020507" pitchFamily="18" charset="2"/>
        <a:buChar char="-"/>
        <a:defRPr sz="1800" kern="1200">
          <a:solidFill>
            <a:schemeClr val="bg1"/>
          </a:solidFill>
          <a:latin typeface="Open Sans Medium" pitchFamily="2" charset="0"/>
          <a:ea typeface="Open Sans Medium" pitchFamily="2" charset="0"/>
          <a:cs typeface="Open Sans Medium"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5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219F22-2FB0-F393-03EA-2D2E2D61C0C5}"/>
              </a:ext>
            </a:extLst>
          </p:cNvPr>
          <p:cNvSpPr>
            <a:spLocks noGrp="1"/>
          </p:cNvSpPr>
          <p:nvPr>
            <p:ph type="ctrTitle"/>
          </p:nvPr>
        </p:nvSpPr>
        <p:spPr>
          <a:xfrm>
            <a:off x="1053295" y="1252603"/>
            <a:ext cx="8126563" cy="2257360"/>
          </a:xfrm>
        </p:spPr>
        <p:txBody>
          <a:bodyPr>
            <a:noAutofit/>
          </a:bodyPr>
          <a:lstStyle/>
          <a:p>
            <a:r>
              <a:rPr lang="de-DE" dirty="0" err="1"/>
              <a:t>klausurtagung</a:t>
            </a:r>
            <a:r>
              <a:rPr lang="de-DE" dirty="0"/>
              <a:t> </a:t>
            </a:r>
            <a:r>
              <a:rPr lang="de-DE"/>
              <a:t>des BGA-präsidiums</a:t>
            </a:r>
            <a:endParaRPr lang="de-DE" dirty="0"/>
          </a:p>
        </p:txBody>
      </p:sp>
      <p:sp>
        <p:nvSpPr>
          <p:cNvPr id="3" name="Untertitel 2">
            <a:extLst>
              <a:ext uri="{FF2B5EF4-FFF2-40B4-BE49-F238E27FC236}">
                <a16:creationId xmlns:a16="http://schemas.microsoft.com/office/drawing/2014/main" id="{F396DF64-2F29-3DB7-772B-37882ECF0B82}"/>
              </a:ext>
            </a:extLst>
          </p:cNvPr>
          <p:cNvSpPr>
            <a:spLocks noGrp="1"/>
          </p:cNvSpPr>
          <p:nvPr>
            <p:ph type="subTitle" idx="1"/>
          </p:nvPr>
        </p:nvSpPr>
        <p:spPr/>
        <p:txBody>
          <a:bodyPr/>
          <a:lstStyle/>
          <a:p>
            <a:endParaRPr lang="de-DE" dirty="0"/>
          </a:p>
          <a:p>
            <a:endParaRPr lang="de-DE" dirty="0"/>
          </a:p>
        </p:txBody>
      </p:sp>
      <p:sp>
        <p:nvSpPr>
          <p:cNvPr id="4" name="Textfeld 3">
            <a:extLst>
              <a:ext uri="{FF2B5EF4-FFF2-40B4-BE49-F238E27FC236}">
                <a16:creationId xmlns:a16="http://schemas.microsoft.com/office/drawing/2014/main" id="{83C9EF91-B9A2-83FF-7240-3F34F76A9AF9}"/>
              </a:ext>
            </a:extLst>
          </p:cNvPr>
          <p:cNvSpPr txBox="1"/>
          <p:nvPr/>
        </p:nvSpPr>
        <p:spPr>
          <a:xfrm>
            <a:off x="2078966" y="4123426"/>
            <a:ext cx="5745192" cy="461665"/>
          </a:xfrm>
          <a:prstGeom prst="rect">
            <a:avLst/>
          </a:prstGeom>
          <a:noFill/>
        </p:spPr>
        <p:txBody>
          <a:bodyPr wrap="square" rtlCol="0">
            <a:spAutoFit/>
          </a:bodyPr>
          <a:lstStyle/>
          <a:p>
            <a:pPr algn="ctr"/>
            <a:r>
              <a:rPr lang="de-DE" sz="2400" dirty="0"/>
              <a:t>10./11. März 2025</a:t>
            </a:r>
          </a:p>
        </p:txBody>
      </p:sp>
    </p:spTree>
    <p:extLst>
      <p:ext uri="{BB962C8B-B14F-4D97-AF65-F5344CB8AC3E}">
        <p14:creationId xmlns:p14="http://schemas.microsoft.com/office/powerpoint/2010/main" val="3934919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219F22-2FB0-F393-03EA-2D2E2D61C0C5}"/>
              </a:ext>
            </a:extLst>
          </p:cNvPr>
          <p:cNvSpPr>
            <a:spLocks noGrp="1"/>
          </p:cNvSpPr>
          <p:nvPr>
            <p:ph type="ctrTitle"/>
          </p:nvPr>
        </p:nvSpPr>
        <p:spPr/>
        <p:txBody>
          <a:bodyPr>
            <a:noAutofit/>
          </a:bodyPr>
          <a:lstStyle/>
          <a:p>
            <a:r>
              <a:rPr lang="de-DE" dirty="0"/>
              <a:t>herzlich willkommen!</a:t>
            </a:r>
          </a:p>
        </p:txBody>
      </p:sp>
      <p:sp>
        <p:nvSpPr>
          <p:cNvPr id="3" name="Untertitel 2">
            <a:extLst>
              <a:ext uri="{FF2B5EF4-FFF2-40B4-BE49-F238E27FC236}">
                <a16:creationId xmlns:a16="http://schemas.microsoft.com/office/drawing/2014/main" id="{F396DF64-2F29-3DB7-772B-37882ECF0B82}"/>
              </a:ext>
            </a:extLst>
          </p:cNvPr>
          <p:cNvSpPr>
            <a:spLocks noGrp="1"/>
          </p:cNvSpPr>
          <p:nvPr>
            <p:ph type="subTitle" idx="1"/>
          </p:nvPr>
        </p:nvSpPr>
        <p:spPr/>
        <p:txBody>
          <a:bodyPr/>
          <a:lstStyle/>
          <a:p>
            <a:endParaRPr lang="de-DE" dirty="0"/>
          </a:p>
          <a:p>
            <a:endParaRPr lang="de-DE" dirty="0"/>
          </a:p>
        </p:txBody>
      </p:sp>
    </p:spTree>
    <p:extLst>
      <p:ext uri="{BB962C8B-B14F-4D97-AF65-F5344CB8AC3E}">
        <p14:creationId xmlns:p14="http://schemas.microsoft.com/office/powerpoint/2010/main" val="1791631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748EFC-B558-5BC3-9508-24D6406B0C23}"/>
              </a:ext>
            </a:extLst>
          </p:cNvPr>
          <p:cNvSpPr>
            <a:spLocks noGrp="1"/>
          </p:cNvSpPr>
          <p:nvPr>
            <p:ph type="title"/>
          </p:nvPr>
        </p:nvSpPr>
        <p:spPr>
          <a:xfrm>
            <a:off x="982663" y="4139822"/>
            <a:ext cx="7923844" cy="852053"/>
          </a:xfrm>
        </p:spPr>
        <p:txBody>
          <a:bodyPr/>
          <a:lstStyle/>
          <a:p>
            <a:r>
              <a:rPr lang="de-DE" dirty="0"/>
              <a:t> </a:t>
            </a:r>
            <a:br>
              <a:rPr lang="de-DE" dirty="0"/>
            </a:br>
            <a:r>
              <a:rPr lang="de-DE" dirty="0"/>
              <a:t>top 1</a:t>
            </a:r>
            <a:br>
              <a:rPr lang="de-DE" dirty="0"/>
            </a:br>
            <a:r>
              <a:rPr lang="de-DE" dirty="0" err="1"/>
              <a:t>begrüßung</a:t>
            </a:r>
            <a:r>
              <a:rPr lang="de-DE" dirty="0"/>
              <a:t>, </a:t>
            </a:r>
            <a:r>
              <a:rPr lang="de-DE" dirty="0" err="1"/>
              <a:t>compliance</a:t>
            </a:r>
            <a:r>
              <a:rPr lang="de-DE" dirty="0"/>
              <a:t> und </a:t>
            </a:r>
            <a:r>
              <a:rPr lang="de-DE" dirty="0" err="1"/>
              <a:t>protokoll</a:t>
            </a:r>
            <a:endParaRPr lang="de-DE" dirty="0"/>
          </a:p>
        </p:txBody>
      </p:sp>
    </p:spTree>
    <p:extLst>
      <p:ext uri="{BB962C8B-B14F-4D97-AF65-F5344CB8AC3E}">
        <p14:creationId xmlns:p14="http://schemas.microsoft.com/office/powerpoint/2010/main" val="1406757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EB559-B5AC-BB53-52E6-33EDE991C151}"/>
              </a:ext>
            </a:extLst>
          </p:cNvPr>
          <p:cNvSpPr>
            <a:spLocks noGrp="1"/>
          </p:cNvSpPr>
          <p:nvPr>
            <p:ph type="title"/>
          </p:nvPr>
        </p:nvSpPr>
        <p:spPr>
          <a:xfrm>
            <a:off x="988679" y="836613"/>
            <a:ext cx="10083452" cy="1139543"/>
          </a:xfrm>
        </p:spPr>
        <p:txBody>
          <a:bodyPr/>
          <a:lstStyle/>
          <a:p>
            <a:r>
              <a:rPr lang="de-DE" dirty="0" err="1"/>
              <a:t>agenda</a:t>
            </a:r>
            <a:r>
              <a:rPr lang="de-DE" dirty="0"/>
              <a:t>, 10. </a:t>
            </a:r>
            <a:r>
              <a:rPr lang="de-DE" dirty="0" err="1"/>
              <a:t>märz</a:t>
            </a:r>
            <a:r>
              <a:rPr lang="de-DE" dirty="0"/>
              <a:t> 2025 </a:t>
            </a:r>
          </a:p>
        </p:txBody>
      </p:sp>
      <p:sp>
        <p:nvSpPr>
          <p:cNvPr id="3" name="Content Placeholder 2">
            <a:extLst>
              <a:ext uri="{FF2B5EF4-FFF2-40B4-BE49-F238E27FC236}">
                <a16:creationId xmlns:a16="http://schemas.microsoft.com/office/drawing/2014/main" id="{EA68F2FF-B0CF-7860-FE09-AA1D1940FBB9}"/>
              </a:ext>
            </a:extLst>
          </p:cNvPr>
          <p:cNvSpPr>
            <a:spLocks noGrp="1"/>
          </p:cNvSpPr>
          <p:nvPr>
            <p:ph idx="1"/>
          </p:nvPr>
        </p:nvSpPr>
        <p:spPr/>
        <p:txBody>
          <a:bodyPr/>
          <a:lstStyle/>
          <a:p>
            <a:pPr marL="457200" indent="-457200">
              <a:buAutoNum type="arabicPeriod"/>
            </a:pPr>
            <a:r>
              <a:rPr lang="de-DE" dirty="0"/>
              <a:t>Begrüßung, Compliance, Protokoll</a:t>
            </a:r>
          </a:p>
          <a:p>
            <a:pPr marL="457200" indent="-457200">
              <a:buAutoNum type="arabicPeriod"/>
            </a:pPr>
            <a:r>
              <a:rPr lang="de-DE" dirty="0"/>
              <a:t>Weltwirtschaft im Umbruch: Zeitenwende in Deutschland, Europa und den USA</a:t>
            </a:r>
          </a:p>
          <a:p>
            <a:pPr marL="457200" indent="-457200">
              <a:buFont typeface="+mj-lt"/>
              <a:buAutoNum type="arabicPeriod"/>
            </a:pPr>
            <a:r>
              <a:rPr lang="de-DE" dirty="0"/>
              <a:t>Aktuelle Daten zur wirtschaftlichen Lage im Großhandel, Außenhandel und Dienstleistungen - Tour de Table</a:t>
            </a:r>
          </a:p>
          <a:p>
            <a:pPr marL="457200" indent="-457200">
              <a:buFont typeface="+mj-lt"/>
              <a:buAutoNum type="arabicPeriod"/>
            </a:pPr>
            <a:r>
              <a:rPr lang="de-DE" dirty="0"/>
              <a:t>Nachlese zur Bundestagswahl</a:t>
            </a:r>
          </a:p>
          <a:p>
            <a:pPr marL="457200" indent="-457200">
              <a:buFont typeface="+mj-lt"/>
              <a:buAutoNum type="arabicPeriod"/>
            </a:pPr>
            <a:r>
              <a:rPr lang="de-DE" dirty="0"/>
              <a:t>Führung durch das ARD-Hauptstadtstudio</a:t>
            </a:r>
          </a:p>
          <a:p>
            <a:pPr marL="457200" indent="-457200">
              <a:buFont typeface="+mj-lt"/>
              <a:buAutoNum type="arabicPeriod"/>
            </a:pPr>
            <a:r>
              <a:rPr lang="de-DE" dirty="0"/>
              <a:t>Abendveranstaltung</a:t>
            </a:r>
          </a:p>
        </p:txBody>
      </p:sp>
    </p:spTree>
    <p:extLst>
      <p:ext uri="{BB962C8B-B14F-4D97-AF65-F5344CB8AC3E}">
        <p14:creationId xmlns:p14="http://schemas.microsoft.com/office/powerpoint/2010/main" val="2521366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68F2FF-B0CF-7860-FE09-AA1D1940FBB9}"/>
              </a:ext>
            </a:extLst>
          </p:cNvPr>
          <p:cNvSpPr>
            <a:spLocks noGrp="1"/>
          </p:cNvSpPr>
          <p:nvPr>
            <p:ph idx="1"/>
          </p:nvPr>
        </p:nvSpPr>
        <p:spPr/>
        <p:txBody>
          <a:bodyPr/>
          <a:lstStyle/>
          <a:p>
            <a:pPr marL="457200" indent="-457200">
              <a:buAutoNum type="arabicPeriod"/>
            </a:pPr>
            <a:r>
              <a:rPr lang="de-DE" dirty="0"/>
              <a:t>Begrüßung, Compliance und Resümee des ersten Tages</a:t>
            </a:r>
          </a:p>
          <a:p>
            <a:pPr marL="457200" indent="-457200">
              <a:buAutoNum type="arabicPeriod"/>
            </a:pPr>
            <a:r>
              <a:rPr lang="de-DE" dirty="0"/>
              <a:t>Ergebnisse der Sondierungsgespräche</a:t>
            </a:r>
          </a:p>
          <a:p>
            <a:pPr marL="457200" indent="-457200">
              <a:buFont typeface="+mj-lt"/>
              <a:buAutoNum type="arabicPeriod" startAt="3"/>
            </a:pPr>
            <a:r>
              <a:rPr lang="de-DE" dirty="0"/>
              <a:t>„Deutschland nach der Wahl“ – Austausch mit Friedrich Merz</a:t>
            </a:r>
          </a:p>
          <a:p>
            <a:pPr marL="457200" indent="-457200">
              <a:buFont typeface="+mj-lt"/>
              <a:buAutoNum type="arabicPeriod" startAt="3"/>
            </a:pPr>
            <a:r>
              <a:rPr lang="de-DE" dirty="0"/>
              <a:t>De-Brief – Was nehmen wir aus dem Gespräch mit?</a:t>
            </a:r>
          </a:p>
          <a:p>
            <a:pPr marL="457200" indent="-457200">
              <a:buFont typeface="+mj-lt"/>
              <a:buAutoNum type="arabicPeriod" startAt="3"/>
            </a:pPr>
            <a:r>
              <a:rPr lang="de-DE" dirty="0"/>
              <a:t>Arbeitsschwerpunkte des BGA 2025</a:t>
            </a:r>
          </a:p>
          <a:p>
            <a:pPr marL="457200" indent="-457200">
              <a:buFont typeface="+mj-lt"/>
              <a:buAutoNum type="arabicPeriod" startAt="3"/>
            </a:pPr>
            <a:r>
              <a:rPr lang="de-DE" dirty="0"/>
              <a:t>Fazit + Abschluss</a:t>
            </a:r>
          </a:p>
        </p:txBody>
      </p:sp>
      <p:sp>
        <p:nvSpPr>
          <p:cNvPr id="6" name="Title 1">
            <a:extLst>
              <a:ext uri="{FF2B5EF4-FFF2-40B4-BE49-F238E27FC236}">
                <a16:creationId xmlns:a16="http://schemas.microsoft.com/office/drawing/2014/main" id="{251F0EE8-2D3C-B602-C0D1-5E5C1314BD2B}"/>
              </a:ext>
            </a:extLst>
          </p:cNvPr>
          <p:cNvSpPr>
            <a:spLocks noGrp="1"/>
          </p:cNvSpPr>
          <p:nvPr>
            <p:ph type="title"/>
          </p:nvPr>
        </p:nvSpPr>
        <p:spPr>
          <a:xfrm>
            <a:off x="988679" y="836613"/>
            <a:ext cx="10083452" cy="1139543"/>
          </a:xfrm>
        </p:spPr>
        <p:txBody>
          <a:bodyPr/>
          <a:lstStyle/>
          <a:p>
            <a:r>
              <a:rPr lang="de-DE" dirty="0" err="1"/>
              <a:t>agenda</a:t>
            </a:r>
            <a:r>
              <a:rPr lang="de-DE" dirty="0"/>
              <a:t>, 11. </a:t>
            </a:r>
            <a:r>
              <a:rPr lang="de-DE" dirty="0" err="1"/>
              <a:t>märz</a:t>
            </a:r>
            <a:r>
              <a:rPr lang="de-DE" dirty="0"/>
              <a:t> 2025 </a:t>
            </a:r>
          </a:p>
        </p:txBody>
      </p:sp>
    </p:spTree>
    <p:extLst>
      <p:ext uri="{BB962C8B-B14F-4D97-AF65-F5344CB8AC3E}">
        <p14:creationId xmlns:p14="http://schemas.microsoft.com/office/powerpoint/2010/main" val="1383301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E7395-834F-E3E4-9510-31C44C1C463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F574CDA-7227-3264-793E-95AA9C81F8CE}"/>
              </a:ext>
            </a:extLst>
          </p:cNvPr>
          <p:cNvSpPr>
            <a:spLocks noGrp="1"/>
          </p:cNvSpPr>
          <p:nvPr>
            <p:ph type="title"/>
          </p:nvPr>
        </p:nvSpPr>
        <p:spPr>
          <a:xfrm>
            <a:off x="982663" y="3321050"/>
            <a:ext cx="7923844" cy="852053"/>
          </a:xfrm>
        </p:spPr>
        <p:txBody>
          <a:bodyPr/>
          <a:lstStyle/>
          <a:p>
            <a:r>
              <a:rPr lang="de-DE" dirty="0"/>
              <a:t> </a:t>
            </a:r>
            <a:br>
              <a:rPr lang="de-DE" dirty="0"/>
            </a:br>
            <a:r>
              <a:rPr lang="de-DE" dirty="0"/>
              <a:t>top 2 </a:t>
            </a:r>
            <a:r>
              <a:rPr lang="de-DE" dirty="0" err="1"/>
              <a:t>weltwirtschaft</a:t>
            </a:r>
            <a:r>
              <a:rPr lang="de-DE" dirty="0"/>
              <a:t> im </a:t>
            </a:r>
            <a:r>
              <a:rPr lang="de-DE" dirty="0" err="1"/>
              <a:t>umbruch</a:t>
            </a:r>
            <a:endParaRPr lang="de-DE" dirty="0"/>
          </a:p>
        </p:txBody>
      </p:sp>
    </p:spTree>
    <p:extLst>
      <p:ext uri="{BB962C8B-B14F-4D97-AF65-F5344CB8AC3E}">
        <p14:creationId xmlns:p14="http://schemas.microsoft.com/office/powerpoint/2010/main" val="3418586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2B5BF-59CA-9144-C9AC-6992721CE26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EA3AE8C-A2AD-7102-A2A8-7D4C31DBE98D}"/>
              </a:ext>
            </a:extLst>
          </p:cNvPr>
          <p:cNvSpPr>
            <a:spLocks noGrp="1"/>
          </p:cNvSpPr>
          <p:nvPr>
            <p:ph type="title"/>
          </p:nvPr>
        </p:nvSpPr>
        <p:spPr>
          <a:xfrm>
            <a:off x="1054274" y="236085"/>
            <a:ext cx="10083452" cy="1139543"/>
          </a:xfrm>
        </p:spPr>
        <p:txBody>
          <a:bodyPr anchor="b"/>
          <a:lstStyle/>
          <a:p>
            <a:r>
              <a:rPr lang="de-DE" dirty="0" err="1"/>
              <a:t>politik</a:t>
            </a:r>
            <a:r>
              <a:rPr lang="de-DE" dirty="0"/>
              <a:t> im </a:t>
            </a:r>
            <a:r>
              <a:rPr lang="de-DE" dirty="0" err="1"/>
              <a:t>umbruch</a:t>
            </a:r>
            <a:endParaRPr lang="de-DE" dirty="0"/>
          </a:p>
        </p:txBody>
      </p:sp>
      <p:pic>
        <p:nvPicPr>
          <p:cNvPr id="4" name="Inhaltsplatzhalter 3">
            <a:extLst>
              <a:ext uri="{FF2B5EF4-FFF2-40B4-BE49-F238E27FC236}">
                <a16:creationId xmlns:a16="http://schemas.microsoft.com/office/drawing/2014/main" id="{20C73A52-5DAE-221F-F82E-B68551EE4499}"/>
              </a:ext>
            </a:extLst>
          </p:cNvPr>
          <p:cNvPicPr>
            <a:picLocks noGrp="1" noChangeAspect="1"/>
          </p:cNvPicPr>
          <p:nvPr>
            <p:ph idx="1"/>
          </p:nvPr>
        </p:nvPicPr>
        <p:blipFill>
          <a:blip r:embed="rId2"/>
          <a:srcRect t="31417" b="2930"/>
          <a:stretch/>
        </p:blipFill>
        <p:spPr>
          <a:xfrm>
            <a:off x="1139464" y="1750077"/>
            <a:ext cx="9913072" cy="3669711"/>
          </a:xfrm>
          <a:prstGeom prst="rect">
            <a:avLst/>
          </a:prstGeom>
        </p:spPr>
      </p:pic>
    </p:spTree>
    <p:extLst>
      <p:ext uri="{BB962C8B-B14F-4D97-AF65-F5344CB8AC3E}">
        <p14:creationId xmlns:p14="http://schemas.microsoft.com/office/powerpoint/2010/main" val="2842052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9E653-4AA5-9807-AF4B-74FBFBA2292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5ECBCA2-6D02-A121-DAF2-F2B258CBED84}"/>
              </a:ext>
            </a:extLst>
          </p:cNvPr>
          <p:cNvSpPr>
            <a:spLocks noGrp="1"/>
          </p:cNvSpPr>
          <p:nvPr>
            <p:ph type="title"/>
          </p:nvPr>
        </p:nvSpPr>
        <p:spPr/>
        <p:txBody>
          <a:bodyPr anchor="b"/>
          <a:lstStyle/>
          <a:p>
            <a:endParaRPr lang="de-DE" dirty="0"/>
          </a:p>
        </p:txBody>
      </p:sp>
      <p:pic>
        <p:nvPicPr>
          <p:cNvPr id="11" name="Inhaltsplatzhalter 10">
            <a:extLst>
              <a:ext uri="{FF2B5EF4-FFF2-40B4-BE49-F238E27FC236}">
                <a16:creationId xmlns:a16="http://schemas.microsoft.com/office/drawing/2014/main" id="{FC45E26B-A87B-40EF-80A3-C1B79DF5955B}"/>
              </a:ext>
            </a:extLst>
          </p:cNvPr>
          <p:cNvPicPr>
            <a:picLocks noGrp="1" noChangeAspect="1"/>
          </p:cNvPicPr>
          <p:nvPr>
            <p:ph idx="1"/>
          </p:nvPr>
        </p:nvPicPr>
        <p:blipFill>
          <a:blip r:embed="rId2"/>
          <a:stretch>
            <a:fillRect/>
          </a:stretch>
        </p:blipFill>
        <p:spPr>
          <a:xfrm>
            <a:off x="-111442" y="-1"/>
            <a:ext cx="3799043" cy="3027363"/>
          </a:xfrm>
          <a:ln>
            <a:solidFill>
              <a:srgbClr val="000000"/>
            </a:solidFill>
          </a:ln>
        </p:spPr>
      </p:pic>
      <p:pic>
        <p:nvPicPr>
          <p:cNvPr id="17" name="Grafik 16">
            <a:extLst>
              <a:ext uri="{FF2B5EF4-FFF2-40B4-BE49-F238E27FC236}">
                <a16:creationId xmlns:a16="http://schemas.microsoft.com/office/drawing/2014/main" id="{7164ED04-45FD-6D55-9F66-EB2B3BC6961F}"/>
              </a:ext>
            </a:extLst>
          </p:cNvPr>
          <p:cNvPicPr>
            <a:picLocks noChangeAspect="1"/>
          </p:cNvPicPr>
          <p:nvPr/>
        </p:nvPicPr>
        <p:blipFill>
          <a:blip r:embed="rId3"/>
          <a:stretch>
            <a:fillRect/>
          </a:stretch>
        </p:blipFill>
        <p:spPr>
          <a:xfrm>
            <a:off x="8647973" y="0"/>
            <a:ext cx="3582889" cy="3027363"/>
          </a:xfrm>
          <a:prstGeom prst="rect">
            <a:avLst/>
          </a:prstGeom>
          <a:ln>
            <a:solidFill>
              <a:srgbClr val="000000"/>
            </a:solidFill>
          </a:ln>
        </p:spPr>
      </p:pic>
      <p:pic>
        <p:nvPicPr>
          <p:cNvPr id="19" name="Grafik 18">
            <a:extLst>
              <a:ext uri="{FF2B5EF4-FFF2-40B4-BE49-F238E27FC236}">
                <a16:creationId xmlns:a16="http://schemas.microsoft.com/office/drawing/2014/main" id="{7BC26ED0-A8A9-8731-AFAA-55398719BA67}"/>
              </a:ext>
            </a:extLst>
          </p:cNvPr>
          <p:cNvPicPr>
            <a:picLocks noChangeAspect="1"/>
          </p:cNvPicPr>
          <p:nvPr/>
        </p:nvPicPr>
        <p:blipFill>
          <a:blip r:embed="rId4"/>
          <a:stretch>
            <a:fillRect/>
          </a:stretch>
        </p:blipFill>
        <p:spPr>
          <a:xfrm>
            <a:off x="6554551" y="978227"/>
            <a:ext cx="2543244" cy="2084313"/>
          </a:xfrm>
          <a:prstGeom prst="rect">
            <a:avLst/>
          </a:prstGeom>
          <a:ln>
            <a:solidFill>
              <a:srgbClr val="000000"/>
            </a:solidFill>
          </a:ln>
        </p:spPr>
      </p:pic>
      <p:pic>
        <p:nvPicPr>
          <p:cNvPr id="7" name="Grafik 6">
            <a:extLst>
              <a:ext uri="{FF2B5EF4-FFF2-40B4-BE49-F238E27FC236}">
                <a16:creationId xmlns:a16="http://schemas.microsoft.com/office/drawing/2014/main" id="{77DE6BAC-1632-23A9-E29D-114FABCFA5FA}"/>
              </a:ext>
            </a:extLst>
          </p:cNvPr>
          <p:cNvPicPr>
            <a:picLocks noChangeAspect="1"/>
          </p:cNvPicPr>
          <p:nvPr/>
        </p:nvPicPr>
        <p:blipFill>
          <a:blip r:embed="rId5"/>
          <a:stretch>
            <a:fillRect/>
          </a:stretch>
        </p:blipFill>
        <p:spPr>
          <a:xfrm>
            <a:off x="1122842" y="2670410"/>
            <a:ext cx="3394101" cy="2958960"/>
          </a:xfrm>
          <a:prstGeom prst="rect">
            <a:avLst/>
          </a:prstGeom>
          <a:ln>
            <a:solidFill>
              <a:srgbClr val="000000"/>
            </a:solidFill>
          </a:ln>
        </p:spPr>
      </p:pic>
      <p:pic>
        <p:nvPicPr>
          <p:cNvPr id="23" name="Grafik 22">
            <a:extLst>
              <a:ext uri="{FF2B5EF4-FFF2-40B4-BE49-F238E27FC236}">
                <a16:creationId xmlns:a16="http://schemas.microsoft.com/office/drawing/2014/main" id="{E3DF54BC-7717-B14D-87BA-3F5E719E518B}"/>
              </a:ext>
            </a:extLst>
          </p:cNvPr>
          <p:cNvPicPr>
            <a:picLocks noChangeAspect="1"/>
          </p:cNvPicPr>
          <p:nvPr/>
        </p:nvPicPr>
        <p:blipFill>
          <a:blip r:embed="rId6"/>
          <a:stretch>
            <a:fillRect/>
          </a:stretch>
        </p:blipFill>
        <p:spPr>
          <a:xfrm>
            <a:off x="2991423" y="607872"/>
            <a:ext cx="3597669" cy="2872237"/>
          </a:xfrm>
          <a:prstGeom prst="rect">
            <a:avLst/>
          </a:prstGeom>
          <a:ln w="3175">
            <a:solidFill>
              <a:srgbClr val="000000"/>
            </a:solidFill>
          </a:ln>
        </p:spPr>
      </p:pic>
      <p:pic>
        <p:nvPicPr>
          <p:cNvPr id="9" name="Grafik 8">
            <a:extLst>
              <a:ext uri="{FF2B5EF4-FFF2-40B4-BE49-F238E27FC236}">
                <a16:creationId xmlns:a16="http://schemas.microsoft.com/office/drawing/2014/main" id="{41CC7900-9922-6F94-5E33-A5DC2310D430}"/>
              </a:ext>
            </a:extLst>
          </p:cNvPr>
          <p:cNvPicPr>
            <a:picLocks noChangeAspect="1"/>
          </p:cNvPicPr>
          <p:nvPr/>
        </p:nvPicPr>
        <p:blipFill>
          <a:blip r:embed="rId7"/>
          <a:stretch>
            <a:fillRect/>
          </a:stretch>
        </p:blipFill>
        <p:spPr>
          <a:xfrm>
            <a:off x="4297915" y="2529558"/>
            <a:ext cx="3655378" cy="2676185"/>
          </a:xfrm>
          <a:prstGeom prst="rect">
            <a:avLst/>
          </a:prstGeom>
          <a:ln>
            <a:solidFill>
              <a:srgbClr val="000000"/>
            </a:solidFill>
          </a:ln>
        </p:spPr>
      </p:pic>
      <p:pic>
        <p:nvPicPr>
          <p:cNvPr id="3" name="Grafik 2">
            <a:extLst>
              <a:ext uri="{FF2B5EF4-FFF2-40B4-BE49-F238E27FC236}">
                <a16:creationId xmlns:a16="http://schemas.microsoft.com/office/drawing/2014/main" id="{EAE9F550-C7C7-AF86-0A2C-3CD8C241F31B}"/>
              </a:ext>
            </a:extLst>
          </p:cNvPr>
          <p:cNvPicPr>
            <a:picLocks noChangeAspect="1"/>
          </p:cNvPicPr>
          <p:nvPr/>
        </p:nvPicPr>
        <p:blipFill>
          <a:blip r:embed="rId8"/>
          <a:stretch>
            <a:fillRect/>
          </a:stretch>
        </p:blipFill>
        <p:spPr>
          <a:xfrm>
            <a:off x="1827" y="4948860"/>
            <a:ext cx="3394101" cy="1909800"/>
          </a:xfrm>
          <a:prstGeom prst="rect">
            <a:avLst/>
          </a:prstGeom>
        </p:spPr>
      </p:pic>
      <p:pic>
        <p:nvPicPr>
          <p:cNvPr id="21" name="Grafik 20">
            <a:extLst>
              <a:ext uri="{FF2B5EF4-FFF2-40B4-BE49-F238E27FC236}">
                <a16:creationId xmlns:a16="http://schemas.microsoft.com/office/drawing/2014/main" id="{3F36C348-81E0-854F-221B-3BB7D01C6D96}"/>
              </a:ext>
            </a:extLst>
          </p:cNvPr>
          <p:cNvPicPr>
            <a:picLocks noChangeAspect="1"/>
          </p:cNvPicPr>
          <p:nvPr/>
        </p:nvPicPr>
        <p:blipFill>
          <a:blip r:embed="rId9"/>
          <a:stretch>
            <a:fillRect/>
          </a:stretch>
        </p:blipFill>
        <p:spPr>
          <a:xfrm>
            <a:off x="2381025" y="5191685"/>
            <a:ext cx="3154722" cy="2116886"/>
          </a:xfrm>
          <a:prstGeom prst="rect">
            <a:avLst/>
          </a:prstGeom>
          <a:ln>
            <a:solidFill>
              <a:srgbClr val="000000"/>
            </a:solidFill>
          </a:ln>
        </p:spPr>
      </p:pic>
      <p:pic>
        <p:nvPicPr>
          <p:cNvPr id="13" name="Grafik 12">
            <a:extLst>
              <a:ext uri="{FF2B5EF4-FFF2-40B4-BE49-F238E27FC236}">
                <a16:creationId xmlns:a16="http://schemas.microsoft.com/office/drawing/2014/main" id="{9F984C7F-A7A3-D922-E152-921F4D6EF1FC}"/>
              </a:ext>
            </a:extLst>
          </p:cNvPr>
          <p:cNvPicPr>
            <a:picLocks noChangeAspect="1"/>
          </p:cNvPicPr>
          <p:nvPr/>
        </p:nvPicPr>
        <p:blipFill>
          <a:blip r:embed="rId10"/>
          <a:srcRect t="-1" b="1265"/>
          <a:stretch/>
        </p:blipFill>
        <p:spPr>
          <a:xfrm>
            <a:off x="7854686" y="3037028"/>
            <a:ext cx="4372952" cy="3473021"/>
          </a:xfrm>
          <a:prstGeom prst="rect">
            <a:avLst/>
          </a:prstGeom>
          <a:ln>
            <a:solidFill>
              <a:srgbClr val="000000"/>
            </a:solidFill>
          </a:ln>
        </p:spPr>
      </p:pic>
      <p:pic>
        <p:nvPicPr>
          <p:cNvPr id="15" name="Grafik 14">
            <a:extLst>
              <a:ext uri="{FF2B5EF4-FFF2-40B4-BE49-F238E27FC236}">
                <a16:creationId xmlns:a16="http://schemas.microsoft.com/office/drawing/2014/main" id="{5A48E9EB-3F53-AA52-A7D4-66C542C6836F}"/>
              </a:ext>
            </a:extLst>
          </p:cNvPr>
          <p:cNvPicPr>
            <a:picLocks noChangeAspect="1"/>
          </p:cNvPicPr>
          <p:nvPr/>
        </p:nvPicPr>
        <p:blipFill>
          <a:blip r:embed="rId11"/>
          <a:stretch>
            <a:fillRect/>
          </a:stretch>
        </p:blipFill>
        <p:spPr>
          <a:xfrm>
            <a:off x="5555323" y="4231785"/>
            <a:ext cx="3299957" cy="2697123"/>
          </a:xfrm>
          <a:prstGeom prst="rect">
            <a:avLst/>
          </a:prstGeom>
          <a:ln>
            <a:solidFill>
              <a:srgbClr val="000000"/>
            </a:solidFill>
          </a:ln>
        </p:spPr>
      </p:pic>
    </p:spTree>
    <p:extLst>
      <p:ext uri="{BB962C8B-B14F-4D97-AF65-F5344CB8AC3E}">
        <p14:creationId xmlns:p14="http://schemas.microsoft.com/office/powerpoint/2010/main" val="1854320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2F11B-CBC1-DF3C-090E-9095F62F7FD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88FBCBD-924C-582C-36B8-395126F92EF2}"/>
              </a:ext>
            </a:extLst>
          </p:cNvPr>
          <p:cNvSpPr>
            <a:spLocks noGrp="1"/>
          </p:cNvSpPr>
          <p:nvPr>
            <p:ph type="title"/>
          </p:nvPr>
        </p:nvSpPr>
        <p:spPr>
          <a:xfrm>
            <a:off x="1054274" y="557988"/>
            <a:ext cx="10083452" cy="1139543"/>
          </a:xfrm>
        </p:spPr>
        <p:txBody>
          <a:bodyPr anchor="b"/>
          <a:lstStyle/>
          <a:p>
            <a:r>
              <a:rPr lang="de-DE" dirty="0" err="1"/>
              <a:t>umfragen</a:t>
            </a:r>
            <a:endParaRPr lang="de-DE" dirty="0"/>
          </a:p>
        </p:txBody>
      </p:sp>
      <p:pic>
        <p:nvPicPr>
          <p:cNvPr id="3" name="Grafik 2">
            <a:extLst>
              <a:ext uri="{FF2B5EF4-FFF2-40B4-BE49-F238E27FC236}">
                <a16:creationId xmlns:a16="http://schemas.microsoft.com/office/drawing/2014/main" id="{2B09BECA-6EFB-6B72-CD5A-68FB048FFDEC}"/>
              </a:ext>
            </a:extLst>
          </p:cNvPr>
          <p:cNvPicPr>
            <a:picLocks noChangeAspect="1"/>
          </p:cNvPicPr>
          <p:nvPr/>
        </p:nvPicPr>
        <p:blipFill>
          <a:blip r:embed="rId2"/>
          <a:stretch>
            <a:fillRect/>
          </a:stretch>
        </p:blipFill>
        <p:spPr>
          <a:xfrm>
            <a:off x="1126347" y="1697531"/>
            <a:ext cx="7484758" cy="4914714"/>
          </a:xfrm>
          <a:prstGeom prst="rect">
            <a:avLst/>
          </a:prstGeom>
        </p:spPr>
      </p:pic>
    </p:spTree>
    <p:extLst>
      <p:ext uri="{BB962C8B-B14F-4D97-AF65-F5344CB8AC3E}">
        <p14:creationId xmlns:p14="http://schemas.microsoft.com/office/powerpoint/2010/main" val="279509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CED42-C856-6178-58E4-B1471F0A819D}"/>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DB8F76F6-A82D-3A3C-F494-E5E10A0C19BC}"/>
              </a:ext>
            </a:extLst>
          </p:cNvPr>
          <p:cNvSpPr>
            <a:spLocks noGrp="1"/>
          </p:cNvSpPr>
          <p:nvPr>
            <p:ph type="title"/>
          </p:nvPr>
        </p:nvSpPr>
        <p:spPr>
          <a:xfrm>
            <a:off x="841999" y="426686"/>
            <a:ext cx="10083452" cy="1139543"/>
          </a:xfrm>
        </p:spPr>
        <p:txBody>
          <a:bodyPr/>
          <a:lstStyle/>
          <a:p>
            <a:r>
              <a:rPr lang="de-DE" dirty="0" err="1"/>
              <a:t>the</a:t>
            </a:r>
            <a:r>
              <a:rPr lang="de-DE" dirty="0"/>
              <a:t> </a:t>
            </a:r>
            <a:r>
              <a:rPr lang="de-DE" dirty="0" err="1"/>
              <a:t>chosen</a:t>
            </a:r>
            <a:r>
              <a:rPr lang="de-DE" dirty="0"/>
              <a:t> </a:t>
            </a:r>
            <a:r>
              <a:rPr lang="de-DE" dirty="0" err="1"/>
              <a:t>one</a:t>
            </a:r>
            <a:r>
              <a:rPr lang="de-DE" dirty="0"/>
              <a:t>  </a:t>
            </a:r>
          </a:p>
        </p:txBody>
      </p:sp>
      <p:sp>
        <p:nvSpPr>
          <p:cNvPr id="2" name="Textfeld 1">
            <a:extLst>
              <a:ext uri="{FF2B5EF4-FFF2-40B4-BE49-F238E27FC236}">
                <a16:creationId xmlns:a16="http://schemas.microsoft.com/office/drawing/2014/main" id="{E1C19902-2E19-1058-ABB4-5D2327C6886D}"/>
              </a:ext>
            </a:extLst>
          </p:cNvPr>
          <p:cNvSpPr txBox="1"/>
          <p:nvPr/>
        </p:nvSpPr>
        <p:spPr>
          <a:xfrm>
            <a:off x="1031966" y="2129246"/>
            <a:ext cx="7471954" cy="3539430"/>
          </a:xfrm>
          <a:prstGeom prst="rect">
            <a:avLst/>
          </a:prstGeom>
          <a:noFill/>
        </p:spPr>
        <p:txBody>
          <a:bodyPr wrap="square" rtlCol="0">
            <a:spAutoFit/>
          </a:bodyPr>
          <a:lstStyle/>
          <a:p>
            <a:r>
              <a:rPr lang="en-US" sz="2800" dirty="0"/>
              <a:t>"It has been stated by many that the first month of our presidency -- it's our presidency -- is the most successful in the history of our nation. By many. And what makes it even more impressive is that, do you know who number two is? George Washington. How about that?"</a:t>
            </a:r>
          </a:p>
          <a:p>
            <a:r>
              <a:rPr lang="en-US" sz="2800" i="1" dirty="0"/>
              <a:t>-- Trump, Rede an den </a:t>
            </a:r>
            <a:r>
              <a:rPr lang="en-US" sz="2800" i="1" dirty="0" err="1"/>
              <a:t>Kongress</a:t>
            </a:r>
            <a:endParaRPr lang="de-DE" i="1" dirty="0"/>
          </a:p>
        </p:txBody>
      </p:sp>
    </p:spTree>
    <p:extLst>
      <p:ext uri="{BB962C8B-B14F-4D97-AF65-F5344CB8AC3E}">
        <p14:creationId xmlns:p14="http://schemas.microsoft.com/office/powerpoint/2010/main" val="1154596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C8460-0F90-1E85-A9FB-CCF9AFCF9FF3}"/>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CDFAD1D8-8790-F7D6-6BE9-FBCF8AB89EE5}"/>
              </a:ext>
            </a:extLst>
          </p:cNvPr>
          <p:cNvSpPr>
            <a:spLocks noGrp="1"/>
          </p:cNvSpPr>
          <p:nvPr>
            <p:ph type="title"/>
          </p:nvPr>
        </p:nvSpPr>
        <p:spPr>
          <a:xfrm>
            <a:off x="841999" y="426686"/>
            <a:ext cx="10083452" cy="1139543"/>
          </a:xfrm>
        </p:spPr>
        <p:txBody>
          <a:bodyPr/>
          <a:lstStyle/>
          <a:p>
            <a:r>
              <a:rPr lang="de-DE" dirty="0"/>
              <a:t>in ihren eigenen worten  </a:t>
            </a:r>
          </a:p>
        </p:txBody>
      </p:sp>
      <p:sp>
        <p:nvSpPr>
          <p:cNvPr id="2" name="Textfeld 1">
            <a:extLst>
              <a:ext uri="{FF2B5EF4-FFF2-40B4-BE49-F238E27FC236}">
                <a16:creationId xmlns:a16="http://schemas.microsoft.com/office/drawing/2014/main" id="{16F90BB7-E719-3619-5555-B1EF2C107F46}"/>
              </a:ext>
            </a:extLst>
          </p:cNvPr>
          <p:cNvSpPr txBox="1"/>
          <p:nvPr/>
        </p:nvSpPr>
        <p:spPr>
          <a:xfrm>
            <a:off x="982663" y="1515635"/>
            <a:ext cx="9527178" cy="3708708"/>
          </a:xfrm>
          <a:prstGeom prst="rect">
            <a:avLst/>
          </a:prstGeom>
          <a:noFill/>
        </p:spPr>
        <p:txBody>
          <a:bodyPr wrap="square" rtlCol="0">
            <a:spAutoFit/>
          </a:bodyPr>
          <a:lstStyle/>
          <a:p>
            <a:pPr>
              <a:spcAft>
                <a:spcPts val="600"/>
              </a:spcAft>
            </a:pPr>
            <a:r>
              <a:rPr lang="en-US" sz="2000" dirty="0"/>
              <a:t>"Best agreement we ever made."</a:t>
            </a:r>
          </a:p>
          <a:p>
            <a:pPr>
              <a:spcAft>
                <a:spcPts val="600"/>
              </a:spcAft>
            </a:pPr>
            <a:r>
              <a:rPr lang="en-US" sz="2000" dirty="0"/>
              <a:t> </a:t>
            </a:r>
            <a:r>
              <a:rPr lang="en-US" sz="2000" i="1" dirty="0"/>
              <a:t> Trump, </a:t>
            </a:r>
            <a:r>
              <a:rPr lang="en-US" sz="2000" i="1" dirty="0" err="1"/>
              <a:t>bei</a:t>
            </a:r>
            <a:r>
              <a:rPr lang="en-US" sz="2000" i="1" dirty="0"/>
              <a:t> </a:t>
            </a:r>
            <a:r>
              <a:rPr lang="en-US" sz="2000" i="1" dirty="0" err="1"/>
              <a:t>Vertragsunterzeichnung</a:t>
            </a:r>
            <a:r>
              <a:rPr lang="en-US" sz="2000" i="1" dirty="0"/>
              <a:t> </a:t>
            </a:r>
            <a:r>
              <a:rPr lang="en-US" sz="2000" i="1" dirty="0" err="1"/>
              <a:t>mit</a:t>
            </a:r>
            <a:r>
              <a:rPr lang="en-US" sz="2000" i="1" dirty="0"/>
              <a:t> </a:t>
            </a:r>
            <a:r>
              <a:rPr lang="en-US" sz="2000" i="1" dirty="0" err="1"/>
              <a:t>Mexiko</a:t>
            </a:r>
            <a:r>
              <a:rPr lang="en-US" sz="2000" i="1" dirty="0"/>
              <a:t> and Kanada, 2020</a:t>
            </a:r>
          </a:p>
          <a:p>
            <a:pPr>
              <a:spcAft>
                <a:spcPts val="600"/>
              </a:spcAft>
            </a:pPr>
            <a:r>
              <a:rPr lang="en-US" sz="2000" dirty="0"/>
              <a:t>"Who would ever sign a thing like this?“</a:t>
            </a:r>
          </a:p>
          <a:p>
            <a:pPr>
              <a:spcAft>
                <a:spcPts val="600"/>
              </a:spcAft>
            </a:pPr>
            <a:r>
              <a:rPr lang="en-US" sz="2000" i="1" dirty="0"/>
              <a:t>  Trump, </a:t>
            </a:r>
            <a:r>
              <a:rPr lang="en-US" sz="2000" i="1" dirty="0" err="1"/>
              <a:t>über</a:t>
            </a:r>
            <a:r>
              <a:rPr lang="en-US" sz="2000" i="1" dirty="0"/>
              <a:t> den </a:t>
            </a:r>
            <a:r>
              <a:rPr lang="en-US" sz="2000" i="1" dirty="0" err="1"/>
              <a:t>Vertrag</a:t>
            </a:r>
            <a:r>
              <a:rPr lang="en-US" sz="2000" i="1" dirty="0"/>
              <a:t> </a:t>
            </a:r>
            <a:r>
              <a:rPr lang="en-US" sz="2000" i="1" dirty="0" err="1"/>
              <a:t>mit</a:t>
            </a:r>
            <a:r>
              <a:rPr lang="en-US" sz="2000" i="1" dirty="0"/>
              <a:t> </a:t>
            </a:r>
            <a:r>
              <a:rPr lang="en-US" sz="2000" i="1" dirty="0" err="1"/>
              <a:t>Mexiko</a:t>
            </a:r>
            <a:r>
              <a:rPr lang="en-US" sz="2000" i="1" dirty="0"/>
              <a:t> und Kanada, 2025</a:t>
            </a:r>
          </a:p>
          <a:p>
            <a:pPr>
              <a:spcAft>
                <a:spcPts val="600"/>
              </a:spcAft>
            </a:pPr>
            <a:r>
              <a:rPr lang="en-US" sz="2000" dirty="0"/>
              <a:t>"One way or another we're going to get it."</a:t>
            </a:r>
            <a:br>
              <a:rPr lang="en-US" sz="2000" dirty="0"/>
            </a:br>
            <a:r>
              <a:rPr lang="en-US" sz="2000" dirty="0"/>
              <a:t> </a:t>
            </a:r>
            <a:r>
              <a:rPr lang="en-US" sz="2000" i="1" dirty="0"/>
              <a:t> Trump, </a:t>
            </a:r>
            <a:r>
              <a:rPr lang="en-US" sz="2000" i="1" dirty="0" err="1"/>
              <a:t>über</a:t>
            </a:r>
            <a:r>
              <a:rPr lang="en-US" sz="2000" i="1" dirty="0"/>
              <a:t> </a:t>
            </a:r>
            <a:r>
              <a:rPr lang="en-US" sz="2000" i="1" dirty="0" err="1"/>
              <a:t>Grönland</a:t>
            </a:r>
            <a:endParaRPr lang="en-US" sz="2000" i="1" dirty="0"/>
          </a:p>
          <a:p>
            <a:pPr>
              <a:spcAft>
                <a:spcPts val="600"/>
              </a:spcAft>
            </a:pPr>
            <a:r>
              <a:rPr lang="en-US" sz="2000" dirty="0"/>
              <a:t>"I agree."</a:t>
            </a:r>
            <a:br>
              <a:rPr lang="en-US" sz="2000" dirty="0"/>
            </a:br>
            <a:r>
              <a:rPr lang="en-US" sz="2000" i="1" dirty="0"/>
              <a:t> Elon </a:t>
            </a:r>
            <a:r>
              <a:rPr lang="en-US" sz="2000" i="1" dirty="0" err="1"/>
              <a:t>Musks</a:t>
            </a:r>
            <a:r>
              <a:rPr lang="en-US" sz="2000" i="1" dirty="0"/>
              <a:t> </a:t>
            </a:r>
            <a:r>
              <a:rPr lang="en-US" sz="2000" i="1" dirty="0" err="1"/>
              <a:t>Antwort</a:t>
            </a:r>
            <a:r>
              <a:rPr lang="en-US" sz="2000" i="1" dirty="0"/>
              <a:t> auf den Post "It's time to leave NATO and the UN“</a:t>
            </a:r>
          </a:p>
          <a:p>
            <a:pPr>
              <a:spcAft>
                <a:spcPts val="600"/>
              </a:spcAft>
            </a:pPr>
            <a:r>
              <a:rPr lang="en-US" sz="2000" dirty="0"/>
              <a:t>"Tariff is the most beautiful word in the dictionary.“</a:t>
            </a:r>
          </a:p>
          <a:p>
            <a:pPr>
              <a:spcAft>
                <a:spcPts val="600"/>
              </a:spcAft>
            </a:pPr>
            <a:r>
              <a:rPr lang="en-US" sz="2000" i="1" dirty="0"/>
              <a:t> Trump </a:t>
            </a:r>
            <a:r>
              <a:rPr lang="en-US" sz="2000" i="1" dirty="0" err="1"/>
              <a:t>im</a:t>
            </a:r>
            <a:r>
              <a:rPr lang="en-US" sz="2000" i="1" dirty="0"/>
              <a:t> </a:t>
            </a:r>
            <a:r>
              <a:rPr lang="en-US" sz="2000" i="1" dirty="0" err="1"/>
              <a:t>Wahlkampf</a:t>
            </a:r>
            <a:endParaRPr lang="de-DE" sz="2000" i="1" dirty="0"/>
          </a:p>
        </p:txBody>
      </p:sp>
    </p:spTree>
    <p:extLst>
      <p:ext uri="{BB962C8B-B14F-4D97-AF65-F5344CB8AC3E}">
        <p14:creationId xmlns:p14="http://schemas.microsoft.com/office/powerpoint/2010/main" val="3072139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56D96-985A-46C0-531A-7CE6CE3DC480}"/>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5BD91402-7E7D-75F2-F5D6-E749E03D6296}"/>
              </a:ext>
            </a:extLst>
          </p:cNvPr>
          <p:cNvSpPr>
            <a:spLocks noGrp="1"/>
          </p:cNvSpPr>
          <p:nvPr>
            <p:ph type="title"/>
          </p:nvPr>
        </p:nvSpPr>
        <p:spPr>
          <a:xfrm>
            <a:off x="841999" y="426686"/>
            <a:ext cx="10083452" cy="1139543"/>
          </a:xfrm>
        </p:spPr>
        <p:txBody>
          <a:bodyPr/>
          <a:lstStyle/>
          <a:p>
            <a:r>
              <a:rPr lang="de-DE" dirty="0" err="1"/>
              <a:t>chaos</a:t>
            </a:r>
            <a:r>
              <a:rPr lang="de-DE" dirty="0"/>
              <a:t> oder plan?  </a:t>
            </a:r>
          </a:p>
        </p:txBody>
      </p:sp>
      <p:sp>
        <p:nvSpPr>
          <p:cNvPr id="2" name="Textfeld 1">
            <a:extLst>
              <a:ext uri="{FF2B5EF4-FFF2-40B4-BE49-F238E27FC236}">
                <a16:creationId xmlns:a16="http://schemas.microsoft.com/office/drawing/2014/main" id="{451FF633-5E4C-025D-5E42-7EEB71CC2B08}"/>
              </a:ext>
            </a:extLst>
          </p:cNvPr>
          <p:cNvSpPr txBox="1"/>
          <p:nvPr/>
        </p:nvSpPr>
        <p:spPr>
          <a:xfrm>
            <a:off x="1031966" y="2129246"/>
            <a:ext cx="7471954" cy="3970318"/>
          </a:xfrm>
          <a:prstGeom prst="rect">
            <a:avLst/>
          </a:prstGeom>
          <a:noFill/>
        </p:spPr>
        <p:txBody>
          <a:bodyPr wrap="square" rtlCol="0">
            <a:spAutoFit/>
          </a:bodyPr>
          <a:lstStyle/>
          <a:p>
            <a:pPr marL="285750" indent="-285750">
              <a:buFont typeface="Symbol" panose="05050102010706020507" pitchFamily="18" charset="2"/>
              <a:buChar char="-"/>
            </a:pPr>
            <a:r>
              <a:rPr lang="de-DE" dirty="0"/>
              <a:t>Extreme/illegale Ausweitung der Executive Orders</a:t>
            </a:r>
          </a:p>
          <a:p>
            <a:pPr marL="285750" indent="-285750">
              <a:buFont typeface="Symbol" panose="05050102010706020507" pitchFamily="18" charset="2"/>
              <a:buChar char="-"/>
            </a:pPr>
            <a:r>
              <a:rPr lang="de-DE" dirty="0"/>
              <a:t>Einschränkung der freien Presse und Einschüchterung Opposition</a:t>
            </a:r>
          </a:p>
          <a:p>
            <a:pPr marL="285750" indent="-285750">
              <a:buFont typeface="Symbol" panose="05050102010706020507" pitchFamily="18" charset="2"/>
              <a:buChar char="-"/>
            </a:pPr>
            <a:r>
              <a:rPr lang="de-DE" dirty="0" err="1"/>
              <a:t>USAid</a:t>
            </a:r>
            <a:r>
              <a:rPr lang="de-DE" dirty="0"/>
              <a:t> eingefroren</a:t>
            </a:r>
          </a:p>
          <a:p>
            <a:pPr marL="285750" indent="-285750">
              <a:buFont typeface="Symbol" panose="05050102010706020507" pitchFamily="18" charset="2"/>
              <a:buChar char="-"/>
            </a:pPr>
            <a:r>
              <a:rPr lang="de-DE" dirty="0"/>
              <a:t>Massiver Stellenabbau im öffentlichen Dienst</a:t>
            </a:r>
          </a:p>
          <a:p>
            <a:pPr marL="285750" indent="-285750">
              <a:buFont typeface="Symbol" panose="05050102010706020507" pitchFamily="18" charset="2"/>
              <a:buChar char="-"/>
            </a:pPr>
            <a:r>
              <a:rPr lang="de-DE" dirty="0"/>
              <a:t>Grönland und der Panama-Kanal</a:t>
            </a:r>
          </a:p>
          <a:p>
            <a:pPr marL="285750" indent="-285750">
              <a:buFont typeface="Symbol" panose="05050102010706020507" pitchFamily="18" charset="2"/>
              <a:buChar char="-"/>
            </a:pPr>
            <a:r>
              <a:rPr lang="de-DE" dirty="0"/>
              <a:t>Demütigung </a:t>
            </a:r>
            <a:r>
              <a:rPr lang="de-DE" dirty="0" err="1"/>
              <a:t>Selenskys</a:t>
            </a:r>
            <a:endParaRPr lang="de-DE" dirty="0"/>
          </a:p>
          <a:p>
            <a:pPr marL="285750" indent="-285750">
              <a:buFont typeface="Symbol" panose="05050102010706020507" pitchFamily="18" charset="2"/>
              <a:buChar char="-"/>
            </a:pPr>
            <a:r>
              <a:rPr lang="de-DE" dirty="0"/>
              <a:t>Seltene Erden Ukraine</a:t>
            </a:r>
          </a:p>
          <a:p>
            <a:pPr marL="285750" indent="-285750">
              <a:buFont typeface="Symbol" panose="05050102010706020507" pitchFamily="18" charset="2"/>
              <a:buChar char="-"/>
            </a:pPr>
            <a:r>
              <a:rPr lang="de-DE" dirty="0"/>
              <a:t>UN-Sicherheitsrat</a:t>
            </a:r>
          </a:p>
          <a:p>
            <a:pPr marL="285750" indent="-285750">
              <a:buFont typeface="Symbol" panose="05050102010706020507" pitchFamily="18" charset="2"/>
              <a:buChar char="-"/>
            </a:pPr>
            <a:r>
              <a:rPr lang="de-DE" dirty="0"/>
              <a:t>Russland/China</a:t>
            </a:r>
          </a:p>
          <a:p>
            <a:pPr marL="285750" indent="-285750">
              <a:buFont typeface="Symbol" panose="05050102010706020507" pitchFamily="18" charset="2"/>
              <a:buChar char="-"/>
            </a:pPr>
            <a:r>
              <a:rPr lang="de-DE" dirty="0"/>
              <a:t>Zölle auf chinesische Waren</a:t>
            </a:r>
          </a:p>
          <a:p>
            <a:pPr marL="285750" indent="-285750">
              <a:buFont typeface="Symbol" panose="05050102010706020507" pitchFamily="18" charset="2"/>
              <a:buChar char="-"/>
            </a:pPr>
            <a:r>
              <a:rPr lang="de-DE" dirty="0"/>
              <a:t>Zölle auf Aluminium und Stahl</a:t>
            </a:r>
          </a:p>
          <a:p>
            <a:pPr marL="285750" indent="-285750">
              <a:buFont typeface="Symbol" panose="05050102010706020507" pitchFamily="18" charset="2"/>
              <a:buChar char="-"/>
            </a:pPr>
            <a:r>
              <a:rPr lang="de-DE" dirty="0"/>
              <a:t>Zölle auf Waren aus Mexiko und Kanada</a:t>
            </a:r>
          </a:p>
          <a:p>
            <a:pPr marL="285750" indent="-285750">
              <a:buFont typeface="Symbol" panose="05050102010706020507" pitchFamily="18" charset="2"/>
              <a:buChar char="-"/>
            </a:pPr>
            <a:r>
              <a:rPr lang="de-DE" dirty="0"/>
              <a:t>Reziproke Zölle (PKW bislang: EU 10 %, USA 2,5 %)</a:t>
            </a:r>
          </a:p>
          <a:p>
            <a:pPr marL="285750" indent="-285750">
              <a:buFont typeface="Symbol" panose="05050102010706020507" pitchFamily="18" charset="2"/>
              <a:buChar char="-"/>
            </a:pPr>
            <a:r>
              <a:rPr lang="de-DE" dirty="0"/>
              <a:t>Zölle auf Waren aus der EU, 2. April?</a:t>
            </a:r>
          </a:p>
        </p:txBody>
      </p:sp>
    </p:spTree>
    <p:extLst>
      <p:ext uri="{BB962C8B-B14F-4D97-AF65-F5344CB8AC3E}">
        <p14:creationId xmlns:p14="http://schemas.microsoft.com/office/powerpoint/2010/main" val="1035941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45AEB-0B82-969B-946E-F56955A08C34}"/>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0451FF91-1D85-450B-559D-C39F6E1E47B0}"/>
              </a:ext>
            </a:extLst>
          </p:cNvPr>
          <p:cNvSpPr>
            <a:spLocks noGrp="1"/>
          </p:cNvSpPr>
          <p:nvPr>
            <p:ph type="title"/>
          </p:nvPr>
        </p:nvSpPr>
        <p:spPr>
          <a:xfrm>
            <a:off x="1031966" y="765801"/>
            <a:ext cx="10083452" cy="1139543"/>
          </a:xfrm>
        </p:spPr>
        <p:txBody>
          <a:bodyPr/>
          <a:lstStyle/>
          <a:p>
            <a:r>
              <a:rPr lang="de-DE" dirty="0"/>
              <a:t>europäische </a:t>
            </a:r>
            <a:r>
              <a:rPr lang="de-DE" dirty="0" err="1"/>
              <a:t>reaktion</a:t>
            </a:r>
            <a:r>
              <a:rPr lang="de-DE" dirty="0"/>
              <a:t>  </a:t>
            </a:r>
          </a:p>
        </p:txBody>
      </p:sp>
      <p:sp>
        <p:nvSpPr>
          <p:cNvPr id="2" name="Textfeld 1">
            <a:extLst>
              <a:ext uri="{FF2B5EF4-FFF2-40B4-BE49-F238E27FC236}">
                <a16:creationId xmlns:a16="http://schemas.microsoft.com/office/drawing/2014/main" id="{B17C14FC-1887-2F6C-D373-7679C1698E25}"/>
              </a:ext>
            </a:extLst>
          </p:cNvPr>
          <p:cNvSpPr txBox="1"/>
          <p:nvPr/>
        </p:nvSpPr>
        <p:spPr>
          <a:xfrm>
            <a:off x="1031966" y="2129246"/>
            <a:ext cx="10855234" cy="2431435"/>
          </a:xfrm>
          <a:prstGeom prst="rect">
            <a:avLst/>
          </a:prstGeom>
          <a:noFill/>
        </p:spPr>
        <p:txBody>
          <a:bodyPr wrap="square" rtlCol="0">
            <a:spAutoFit/>
          </a:bodyPr>
          <a:lstStyle/>
          <a:p>
            <a:pPr marL="342900" indent="-342900">
              <a:spcAft>
                <a:spcPts val="600"/>
              </a:spcAft>
              <a:buFont typeface="Symbol" panose="05050102010706020507" pitchFamily="18" charset="2"/>
              <a:buChar char="-"/>
            </a:pPr>
            <a:r>
              <a:rPr lang="de-DE" sz="2200" dirty="0"/>
              <a:t>Wiederbewaffnung Europas</a:t>
            </a:r>
          </a:p>
          <a:p>
            <a:pPr marL="342900" indent="-342900">
              <a:spcAft>
                <a:spcPts val="600"/>
              </a:spcAft>
              <a:buFont typeface="Symbol" panose="05050102010706020507" pitchFamily="18" charset="2"/>
              <a:buChar char="-"/>
            </a:pPr>
            <a:r>
              <a:rPr lang="de-DE" sz="2200" dirty="0"/>
              <a:t>Gegenmaßnahmen Außenhandel</a:t>
            </a:r>
          </a:p>
          <a:p>
            <a:pPr marL="342900" indent="-342900">
              <a:spcAft>
                <a:spcPts val="600"/>
              </a:spcAft>
              <a:buFont typeface="Symbol" panose="05050102010706020507" pitchFamily="18" charset="2"/>
              <a:buChar char="-"/>
            </a:pPr>
            <a:r>
              <a:rPr lang="de-DE" sz="2200" dirty="0"/>
              <a:t>Bürokratieabbau/-pause</a:t>
            </a:r>
          </a:p>
          <a:p>
            <a:pPr marL="342900" indent="-342900">
              <a:spcAft>
                <a:spcPts val="600"/>
              </a:spcAft>
              <a:buFont typeface="Symbol" panose="05050102010706020507" pitchFamily="18" charset="2"/>
              <a:buChar char="-"/>
            </a:pPr>
            <a:r>
              <a:rPr lang="de-DE" sz="2200" dirty="0"/>
              <a:t>Überarbeitung Green Deal</a:t>
            </a:r>
          </a:p>
          <a:p>
            <a:pPr marL="342900" indent="-342900">
              <a:spcAft>
                <a:spcPts val="600"/>
              </a:spcAft>
              <a:buFont typeface="Symbol" panose="05050102010706020507" pitchFamily="18" charset="2"/>
              <a:buChar char="-"/>
            </a:pPr>
            <a:r>
              <a:rPr lang="de-DE" sz="2200" dirty="0"/>
              <a:t>Neue Freihandelsabkommen (u.a. Mexiko, MERCOSUR, Chile, angestrebt Malaysia, Indien)</a:t>
            </a:r>
          </a:p>
        </p:txBody>
      </p:sp>
    </p:spTree>
    <p:extLst>
      <p:ext uri="{BB962C8B-B14F-4D97-AF65-F5344CB8AC3E}">
        <p14:creationId xmlns:p14="http://schemas.microsoft.com/office/powerpoint/2010/main" val="2341703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1A529-076E-A809-2782-DA0E57B63A41}"/>
            </a:ext>
          </a:extLst>
        </p:cNvPr>
        <p:cNvGrpSpPr/>
        <p:nvPr/>
      </p:nvGrpSpPr>
      <p:grpSpPr>
        <a:xfrm>
          <a:off x="0" y="0"/>
          <a:ext cx="0" cy="0"/>
          <a:chOff x="0" y="0"/>
          <a:chExt cx="0" cy="0"/>
        </a:xfrm>
      </p:grpSpPr>
      <p:sp>
        <p:nvSpPr>
          <p:cNvPr id="2" name="Textfeld 1">
            <a:extLst>
              <a:ext uri="{FF2B5EF4-FFF2-40B4-BE49-F238E27FC236}">
                <a16:creationId xmlns:a16="http://schemas.microsoft.com/office/drawing/2014/main" id="{4556689A-282D-A698-70E5-1842D3785443}"/>
              </a:ext>
            </a:extLst>
          </p:cNvPr>
          <p:cNvSpPr txBox="1"/>
          <p:nvPr/>
        </p:nvSpPr>
        <p:spPr>
          <a:xfrm>
            <a:off x="1031966" y="2129246"/>
            <a:ext cx="10855234" cy="369332"/>
          </a:xfrm>
          <a:prstGeom prst="rect">
            <a:avLst/>
          </a:prstGeom>
          <a:noFill/>
        </p:spPr>
        <p:txBody>
          <a:bodyPr wrap="square" rtlCol="0">
            <a:spAutoFit/>
          </a:bodyPr>
          <a:lstStyle/>
          <a:p>
            <a:endParaRPr lang="de-DE" dirty="0"/>
          </a:p>
        </p:txBody>
      </p:sp>
      <p:pic>
        <p:nvPicPr>
          <p:cNvPr id="3" name="Grafik 2">
            <a:extLst>
              <a:ext uri="{FF2B5EF4-FFF2-40B4-BE49-F238E27FC236}">
                <a16:creationId xmlns:a16="http://schemas.microsoft.com/office/drawing/2014/main" id="{0EF01447-B4D8-6E66-84FE-078F6ACB64FF}"/>
              </a:ext>
            </a:extLst>
          </p:cNvPr>
          <p:cNvPicPr>
            <a:picLocks noChangeAspect="1"/>
          </p:cNvPicPr>
          <p:nvPr/>
        </p:nvPicPr>
        <p:blipFill>
          <a:blip r:embed="rId2"/>
          <a:stretch>
            <a:fillRect/>
          </a:stretch>
        </p:blipFill>
        <p:spPr>
          <a:xfrm>
            <a:off x="1806826" y="836613"/>
            <a:ext cx="5616658" cy="4549928"/>
          </a:xfrm>
          <a:prstGeom prst="rect">
            <a:avLst/>
          </a:prstGeom>
        </p:spPr>
      </p:pic>
    </p:spTree>
    <p:extLst>
      <p:ext uri="{BB962C8B-B14F-4D97-AF65-F5344CB8AC3E}">
        <p14:creationId xmlns:p14="http://schemas.microsoft.com/office/powerpoint/2010/main" val="620483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BF1FB-17A9-3AB7-6CC8-18DC90012C8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0415EBF-9BF2-4C92-FD52-C4673597B8B4}"/>
              </a:ext>
            </a:extLst>
          </p:cNvPr>
          <p:cNvSpPr>
            <a:spLocks noGrp="1"/>
          </p:cNvSpPr>
          <p:nvPr>
            <p:ph type="title"/>
          </p:nvPr>
        </p:nvSpPr>
        <p:spPr>
          <a:xfrm>
            <a:off x="982663" y="4253371"/>
            <a:ext cx="7923844" cy="852053"/>
          </a:xfrm>
        </p:spPr>
        <p:txBody>
          <a:bodyPr/>
          <a:lstStyle/>
          <a:p>
            <a:r>
              <a:rPr lang="de-DE" dirty="0"/>
              <a:t> </a:t>
            </a:r>
            <a:br>
              <a:rPr lang="de-DE" dirty="0"/>
            </a:br>
            <a:r>
              <a:rPr lang="de-DE" dirty="0"/>
              <a:t>top 3 </a:t>
            </a:r>
            <a:br>
              <a:rPr lang="de-DE" dirty="0"/>
            </a:br>
            <a:r>
              <a:rPr lang="de-DE" dirty="0"/>
              <a:t>aktuelle daten zur wirtschaftlichen </a:t>
            </a:r>
            <a:r>
              <a:rPr lang="de-DE" dirty="0" err="1"/>
              <a:t>lage</a:t>
            </a:r>
            <a:r>
              <a:rPr lang="de-DE" dirty="0"/>
              <a:t> - tour de </a:t>
            </a:r>
            <a:r>
              <a:rPr lang="de-DE" dirty="0" err="1"/>
              <a:t>table</a:t>
            </a:r>
            <a:endParaRPr lang="de-DE" dirty="0"/>
          </a:p>
        </p:txBody>
      </p:sp>
    </p:spTree>
    <p:extLst>
      <p:ext uri="{BB962C8B-B14F-4D97-AF65-F5344CB8AC3E}">
        <p14:creationId xmlns:p14="http://schemas.microsoft.com/office/powerpoint/2010/main" val="3987444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6F6FA-8726-806F-0EDF-8E758299EB6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4F43A36-D635-56F3-29B2-F0A3A557DD8E}"/>
              </a:ext>
            </a:extLst>
          </p:cNvPr>
          <p:cNvSpPr>
            <a:spLocks noGrp="1"/>
          </p:cNvSpPr>
          <p:nvPr>
            <p:ph type="title"/>
          </p:nvPr>
        </p:nvSpPr>
        <p:spPr>
          <a:xfrm>
            <a:off x="982663" y="3321050"/>
            <a:ext cx="7923844" cy="852053"/>
          </a:xfrm>
        </p:spPr>
        <p:txBody>
          <a:bodyPr/>
          <a:lstStyle/>
          <a:p>
            <a:r>
              <a:rPr lang="de-DE" dirty="0"/>
              <a:t> </a:t>
            </a:r>
            <a:br>
              <a:rPr lang="de-DE" dirty="0"/>
            </a:br>
            <a:r>
              <a:rPr lang="de-DE" dirty="0"/>
              <a:t>bruttoinlands-produkt</a:t>
            </a:r>
          </a:p>
        </p:txBody>
      </p:sp>
    </p:spTree>
    <p:extLst>
      <p:ext uri="{BB962C8B-B14F-4D97-AF65-F5344CB8AC3E}">
        <p14:creationId xmlns:p14="http://schemas.microsoft.com/office/powerpoint/2010/main" val="514833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C1A3C-9BDA-C8B2-B6CC-8912193756B8}"/>
            </a:ext>
          </a:extLst>
        </p:cNvPr>
        <p:cNvGrpSpPr/>
        <p:nvPr/>
      </p:nvGrpSpPr>
      <p:grpSpPr>
        <a:xfrm>
          <a:off x="0" y="0"/>
          <a:ext cx="0" cy="0"/>
          <a:chOff x="0" y="0"/>
          <a:chExt cx="0" cy="0"/>
        </a:xfrm>
      </p:grpSpPr>
      <p:graphicFrame>
        <p:nvGraphicFramePr>
          <p:cNvPr id="5" name="Inhaltsplatzhalter 6">
            <a:extLst>
              <a:ext uri="{FF2B5EF4-FFF2-40B4-BE49-F238E27FC236}">
                <a16:creationId xmlns:a16="http://schemas.microsoft.com/office/drawing/2014/main" id="{7582875F-206A-7452-4C4A-CCF2E1C6D232}"/>
              </a:ext>
            </a:extLst>
          </p:cNvPr>
          <p:cNvGraphicFramePr>
            <a:graphicFrameLocks noGrp="1"/>
          </p:cNvGraphicFramePr>
          <p:nvPr>
            <p:ph idx="1"/>
            <p:extLst>
              <p:ext uri="{D42A27DB-BD31-4B8C-83A1-F6EECF244321}">
                <p14:modId xmlns:p14="http://schemas.microsoft.com/office/powerpoint/2010/main" val="1680989374"/>
              </p:ext>
            </p:extLst>
          </p:nvPr>
        </p:nvGraphicFramePr>
        <p:xfrm>
          <a:off x="985516" y="836613"/>
          <a:ext cx="6453000" cy="345869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a:extLst>
              <a:ext uri="{FF2B5EF4-FFF2-40B4-BE49-F238E27FC236}">
                <a16:creationId xmlns:a16="http://schemas.microsoft.com/office/drawing/2014/main" id="{FDA96B50-1E22-1866-228C-6924FA18B41B}"/>
              </a:ext>
            </a:extLst>
          </p:cNvPr>
          <p:cNvSpPr txBox="1"/>
          <p:nvPr/>
        </p:nvSpPr>
        <p:spPr>
          <a:xfrm>
            <a:off x="4604216" y="1372724"/>
            <a:ext cx="543560" cy="261610"/>
          </a:xfrm>
          <a:prstGeom prst="rect">
            <a:avLst/>
          </a:prstGeom>
          <a:noFill/>
        </p:spPr>
        <p:txBody>
          <a:bodyPr wrap="square" rtlCol="0">
            <a:spAutoFit/>
          </a:bodyPr>
          <a:lstStyle/>
          <a:p>
            <a:r>
              <a:rPr lang="de-DE" sz="1100" dirty="0"/>
              <a:t>+1,4</a:t>
            </a:r>
          </a:p>
        </p:txBody>
      </p:sp>
      <p:sp>
        <p:nvSpPr>
          <p:cNvPr id="7" name="Textfeld 6">
            <a:extLst>
              <a:ext uri="{FF2B5EF4-FFF2-40B4-BE49-F238E27FC236}">
                <a16:creationId xmlns:a16="http://schemas.microsoft.com/office/drawing/2014/main" id="{B06BD3BF-3952-CCE9-91CD-753D8DB695B6}"/>
              </a:ext>
            </a:extLst>
          </p:cNvPr>
          <p:cNvSpPr txBox="1"/>
          <p:nvPr/>
        </p:nvSpPr>
        <p:spPr>
          <a:xfrm>
            <a:off x="5457656" y="1913734"/>
            <a:ext cx="543560" cy="261610"/>
          </a:xfrm>
          <a:prstGeom prst="rect">
            <a:avLst/>
          </a:prstGeom>
          <a:noFill/>
        </p:spPr>
        <p:txBody>
          <a:bodyPr wrap="square" rtlCol="0">
            <a:spAutoFit/>
          </a:bodyPr>
          <a:lstStyle/>
          <a:p>
            <a:r>
              <a:rPr lang="de-DE" sz="1100" dirty="0"/>
              <a:t>-0,3</a:t>
            </a:r>
          </a:p>
        </p:txBody>
      </p:sp>
      <p:sp>
        <p:nvSpPr>
          <p:cNvPr id="8" name="Textfeld 7">
            <a:extLst>
              <a:ext uri="{FF2B5EF4-FFF2-40B4-BE49-F238E27FC236}">
                <a16:creationId xmlns:a16="http://schemas.microsoft.com/office/drawing/2014/main" id="{D3B3992B-F9FD-4749-630C-E25BB75A93EE}"/>
              </a:ext>
            </a:extLst>
          </p:cNvPr>
          <p:cNvSpPr txBox="1"/>
          <p:nvPr/>
        </p:nvSpPr>
        <p:spPr>
          <a:xfrm>
            <a:off x="6671776" y="1878174"/>
            <a:ext cx="543560" cy="261610"/>
          </a:xfrm>
          <a:prstGeom prst="rect">
            <a:avLst/>
          </a:prstGeom>
          <a:noFill/>
        </p:spPr>
        <p:txBody>
          <a:bodyPr wrap="square" rtlCol="0">
            <a:spAutoFit/>
          </a:bodyPr>
          <a:lstStyle/>
          <a:p>
            <a:r>
              <a:rPr lang="de-DE" sz="1100" dirty="0"/>
              <a:t>-0,2</a:t>
            </a:r>
          </a:p>
        </p:txBody>
      </p:sp>
      <p:sp>
        <p:nvSpPr>
          <p:cNvPr id="9" name="Textfeld 8">
            <a:extLst>
              <a:ext uri="{FF2B5EF4-FFF2-40B4-BE49-F238E27FC236}">
                <a16:creationId xmlns:a16="http://schemas.microsoft.com/office/drawing/2014/main" id="{16117896-3B40-5ACB-F575-C359389834A8}"/>
              </a:ext>
            </a:extLst>
          </p:cNvPr>
          <p:cNvSpPr txBox="1"/>
          <p:nvPr/>
        </p:nvSpPr>
        <p:spPr>
          <a:xfrm>
            <a:off x="1591776" y="1394319"/>
            <a:ext cx="543560" cy="261610"/>
          </a:xfrm>
          <a:prstGeom prst="rect">
            <a:avLst/>
          </a:prstGeom>
          <a:noFill/>
        </p:spPr>
        <p:txBody>
          <a:bodyPr wrap="square" rtlCol="0">
            <a:spAutoFit/>
          </a:bodyPr>
          <a:lstStyle/>
          <a:p>
            <a:r>
              <a:rPr lang="de-DE" sz="1100" dirty="0"/>
              <a:t>+1,0</a:t>
            </a:r>
          </a:p>
        </p:txBody>
      </p:sp>
      <p:sp>
        <p:nvSpPr>
          <p:cNvPr id="10" name="Textfeld 9">
            <a:extLst>
              <a:ext uri="{FF2B5EF4-FFF2-40B4-BE49-F238E27FC236}">
                <a16:creationId xmlns:a16="http://schemas.microsoft.com/office/drawing/2014/main" id="{CD4637CB-52F3-1CC4-58FA-8D095DEE77DA}"/>
              </a:ext>
            </a:extLst>
          </p:cNvPr>
          <p:cNvSpPr txBox="1"/>
          <p:nvPr/>
        </p:nvSpPr>
        <p:spPr>
          <a:xfrm>
            <a:off x="2526496" y="1873094"/>
            <a:ext cx="543560" cy="261610"/>
          </a:xfrm>
          <a:prstGeom prst="rect">
            <a:avLst/>
          </a:prstGeom>
          <a:noFill/>
        </p:spPr>
        <p:txBody>
          <a:bodyPr wrap="square" rtlCol="0">
            <a:spAutoFit/>
          </a:bodyPr>
          <a:lstStyle/>
          <a:p>
            <a:r>
              <a:rPr lang="de-DE" sz="1100" dirty="0"/>
              <a:t>-4,1</a:t>
            </a:r>
          </a:p>
        </p:txBody>
      </p:sp>
      <p:sp>
        <p:nvSpPr>
          <p:cNvPr id="11" name="Textfeld 10">
            <a:extLst>
              <a:ext uri="{FF2B5EF4-FFF2-40B4-BE49-F238E27FC236}">
                <a16:creationId xmlns:a16="http://schemas.microsoft.com/office/drawing/2014/main" id="{6057F4F8-ED99-D78F-0A34-EA36520FBB40}"/>
              </a:ext>
            </a:extLst>
          </p:cNvPr>
          <p:cNvSpPr txBox="1"/>
          <p:nvPr/>
        </p:nvSpPr>
        <p:spPr>
          <a:xfrm>
            <a:off x="3608536" y="1241919"/>
            <a:ext cx="543560" cy="261610"/>
          </a:xfrm>
          <a:prstGeom prst="rect">
            <a:avLst/>
          </a:prstGeom>
          <a:noFill/>
        </p:spPr>
        <p:txBody>
          <a:bodyPr wrap="square" rtlCol="0">
            <a:spAutoFit/>
          </a:bodyPr>
          <a:lstStyle/>
          <a:p>
            <a:r>
              <a:rPr lang="de-DE" sz="1100" dirty="0"/>
              <a:t>+3,7</a:t>
            </a:r>
          </a:p>
        </p:txBody>
      </p:sp>
      <p:sp>
        <p:nvSpPr>
          <p:cNvPr id="13" name="Textplatzhalter 4">
            <a:extLst>
              <a:ext uri="{FF2B5EF4-FFF2-40B4-BE49-F238E27FC236}">
                <a16:creationId xmlns:a16="http://schemas.microsoft.com/office/drawing/2014/main" id="{4087A6B7-2186-3AA7-F08A-06329569C62D}"/>
              </a:ext>
            </a:extLst>
          </p:cNvPr>
          <p:cNvSpPr txBox="1">
            <a:spLocks/>
          </p:cNvSpPr>
          <p:nvPr/>
        </p:nvSpPr>
        <p:spPr>
          <a:xfrm>
            <a:off x="8127406" y="956928"/>
            <a:ext cx="3559980" cy="3903829"/>
          </a:xfrm>
          <a:prstGeom prst="rect">
            <a:avLst/>
          </a:prstGeom>
        </p:spPr>
        <p:txBody>
          <a:bodyPr/>
          <a:lstStyle>
            <a:lvl1pPr marL="228600" indent="-228600" algn="l" defTabSz="914400" rtl="0" eaLnBrk="1" latinLnBrk="0" hangingPunct="1">
              <a:lnSpc>
                <a:spcPct val="90000"/>
              </a:lnSpc>
              <a:spcBef>
                <a:spcPts val="1000"/>
              </a:spcBef>
              <a:buFont typeface="Symbol" panose="05050102010706020507" pitchFamily="18" charset="2"/>
              <a:buChar char="-"/>
              <a:defRPr sz="2400" kern="1200">
                <a:solidFill>
                  <a:schemeClr val="bg1"/>
                </a:solidFill>
                <a:latin typeface="Open Sans Medium" pitchFamily="2" charset="0"/>
                <a:ea typeface="Open Sans Medium" pitchFamily="2" charset="0"/>
                <a:cs typeface="Open Sans Medium" pitchFamily="2" charset="0"/>
              </a:defRPr>
            </a:lvl1pPr>
            <a:lvl2pPr marL="685800" indent="-228600" algn="l" defTabSz="914400" rtl="0" eaLnBrk="1" latinLnBrk="0" hangingPunct="1">
              <a:lnSpc>
                <a:spcPct val="90000"/>
              </a:lnSpc>
              <a:spcBef>
                <a:spcPts val="500"/>
              </a:spcBef>
              <a:buFont typeface="Symbol" panose="05050102010706020507" pitchFamily="18" charset="2"/>
              <a:buChar char="-"/>
              <a:defRPr sz="2000" kern="1200">
                <a:solidFill>
                  <a:schemeClr val="bg1"/>
                </a:solidFill>
                <a:latin typeface="Open Sans Medium" pitchFamily="2" charset="0"/>
                <a:ea typeface="Open Sans Medium" pitchFamily="2" charset="0"/>
                <a:cs typeface="Open Sans Medium" pitchFamily="2" charset="0"/>
              </a:defRPr>
            </a:lvl2pPr>
            <a:lvl3pPr marL="1143000" indent="-228600" algn="l" defTabSz="914400" rtl="0" eaLnBrk="1" latinLnBrk="0" hangingPunct="1">
              <a:lnSpc>
                <a:spcPct val="90000"/>
              </a:lnSpc>
              <a:spcBef>
                <a:spcPts val="500"/>
              </a:spcBef>
              <a:buFont typeface="Symbol" panose="05050102010706020507" pitchFamily="18" charset="2"/>
              <a:buChar char="-"/>
              <a:defRPr sz="1800" kern="1200">
                <a:solidFill>
                  <a:schemeClr val="bg1"/>
                </a:solidFill>
                <a:latin typeface="Open Sans Medium" pitchFamily="2" charset="0"/>
                <a:ea typeface="Open Sans Medium" pitchFamily="2" charset="0"/>
                <a:cs typeface="Open Sans Medium" pitchFamily="2" charset="0"/>
              </a:defRPr>
            </a:lvl3pPr>
            <a:lvl4pPr marL="1600200" indent="-228600" algn="l" defTabSz="914400" rtl="0" eaLnBrk="1" latinLnBrk="0" hangingPunct="1">
              <a:lnSpc>
                <a:spcPct val="90000"/>
              </a:lnSpc>
              <a:spcBef>
                <a:spcPts val="500"/>
              </a:spcBef>
              <a:buFont typeface="Symbol" panose="05050102010706020507" pitchFamily="18" charset="2"/>
              <a:buChar char="-"/>
              <a:defRPr sz="1800" kern="1200">
                <a:solidFill>
                  <a:schemeClr val="bg1"/>
                </a:solidFill>
                <a:latin typeface="Open Sans Medium" pitchFamily="2" charset="0"/>
                <a:ea typeface="Open Sans Medium" pitchFamily="2" charset="0"/>
                <a:cs typeface="Open Sans Medium" pitchFamily="2" charset="0"/>
              </a:defRPr>
            </a:lvl4pPr>
            <a:lvl5pPr marL="2057400" indent="-228600" algn="l" defTabSz="914400" rtl="0" eaLnBrk="1" latinLnBrk="0" hangingPunct="1">
              <a:lnSpc>
                <a:spcPct val="90000"/>
              </a:lnSpc>
              <a:spcBef>
                <a:spcPts val="500"/>
              </a:spcBef>
              <a:buFont typeface="Symbol" panose="05050102010706020507" pitchFamily="18" charset="2"/>
              <a:buChar char="-"/>
              <a:defRPr sz="1800" kern="1200">
                <a:solidFill>
                  <a:schemeClr val="bg1"/>
                </a:solidFill>
                <a:latin typeface="Open Sans Medium" pitchFamily="2" charset="0"/>
                <a:ea typeface="Open Sans Medium" pitchFamily="2" charset="0"/>
                <a:cs typeface="Open Sans Medium"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de-DE" sz="1400" dirty="0">
                <a:latin typeface="+mn-lt"/>
              </a:rPr>
              <a:t>Wirtschaft startet in drittes Rezessionsjahr (BIP 2024: -0,2% (4. Quartal: -0,4%)</a:t>
            </a:r>
          </a:p>
          <a:p>
            <a:pPr>
              <a:buFont typeface="Arial" panose="020B0604020202020204" pitchFamily="34" charset="0"/>
              <a:buChar char="•"/>
            </a:pPr>
            <a:endParaRPr lang="de-DE" sz="1400" dirty="0">
              <a:latin typeface="+mn-lt"/>
            </a:endParaRPr>
          </a:p>
          <a:p>
            <a:pPr>
              <a:buFont typeface="Arial" panose="020B0604020202020204" pitchFamily="34" charset="0"/>
              <a:buChar char="•"/>
            </a:pPr>
            <a:r>
              <a:rPr lang="de-DE" sz="1400" dirty="0">
                <a:latin typeface="+mn-lt"/>
              </a:rPr>
              <a:t>BGA-Prognose: +/- 0%</a:t>
            </a:r>
          </a:p>
          <a:p>
            <a:pPr marL="0" indent="0">
              <a:buNone/>
            </a:pPr>
            <a:endParaRPr lang="de-DE" sz="1400" dirty="0">
              <a:latin typeface="+mn-lt"/>
            </a:endParaRPr>
          </a:p>
          <a:p>
            <a:pPr>
              <a:buFont typeface="Arial" panose="020B0604020202020204" pitchFamily="34" charset="0"/>
              <a:buChar char="•"/>
            </a:pPr>
            <a:r>
              <a:rPr lang="de-DE" sz="1400" dirty="0">
                <a:latin typeface="+mn-lt"/>
              </a:rPr>
              <a:t>Forschungsinstitute: 0,0% bis +0,8%</a:t>
            </a:r>
          </a:p>
          <a:p>
            <a:pPr>
              <a:buFont typeface="Arial" panose="020B0604020202020204" pitchFamily="34" charset="0"/>
              <a:buChar char="•"/>
            </a:pPr>
            <a:endParaRPr lang="de-DE" sz="1400" dirty="0">
              <a:latin typeface="+mn-lt"/>
            </a:endParaRPr>
          </a:p>
          <a:p>
            <a:pPr marL="0" indent="0">
              <a:buNone/>
            </a:pPr>
            <a:r>
              <a:rPr lang="de-DE" sz="1400" dirty="0">
                <a:latin typeface="+mn-lt"/>
                <a:cs typeface="Arial"/>
              </a:rPr>
              <a:t>→ Mehr Dynamik für Bewältigung der Herausforderungen notwendig</a:t>
            </a:r>
            <a:endParaRPr lang="de-DE" sz="1400" dirty="0">
              <a:latin typeface="+mn-lt"/>
            </a:endParaRPr>
          </a:p>
          <a:p>
            <a:pPr marL="342900" indent="-342900">
              <a:buFont typeface="Symbol" panose="05050102010706020507" pitchFamily="18" charset="2"/>
              <a:buAutoNum type="arabicPeriod"/>
            </a:pPr>
            <a:endParaRPr lang="de-DE" sz="1400" dirty="0"/>
          </a:p>
        </p:txBody>
      </p:sp>
    </p:spTree>
    <p:extLst>
      <p:ext uri="{BB962C8B-B14F-4D97-AF65-F5344CB8AC3E}">
        <p14:creationId xmlns:p14="http://schemas.microsoft.com/office/powerpoint/2010/main" val="3876032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31976-8B0F-9B9E-57D8-1068C6F1C333}"/>
            </a:ext>
          </a:extLst>
        </p:cNvPr>
        <p:cNvGrpSpPr/>
        <p:nvPr/>
      </p:nvGrpSpPr>
      <p:grpSpPr>
        <a:xfrm>
          <a:off x="0" y="0"/>
          <a:ext cx="0" cy="0"/>
          <a:chOff x="0" y="0"/>
          <a:chExt cx="0" cy="0"/>
        </a:xfrm>
      </p:grpSpPr>
      <p:graphicFrame>
        <p:nvGraphicFramePr>
          <p:cNvPr id="8" name="Inhaltsplatzhalter 12">
            <a:extLst>
              <a:ext uri="{FF2B5EF4-FFF2-40B4-BE49-F238E27FC236}">
                <a16:creationId xmlns:a16="http://schemas.microsoft.com/office/drawing/2014/main" id="{2728D1AC-186F-B01F-2CE0-C17B10115115}"/>
              </a:ext>
            </a:extLst>
          </p:cNvPr>
          <p:cNvGraphicFramePr>
            <a:graphicFrameLocks noGrp="1"/>
          </p:cNvGraphicFramePr>
          <p:nvPr>
            <p:ph sz="half" idx="1"/>
            <p:extLst>
              <p:ext uri="{D42A27DB-BD31-4B8C-83A1-F6EECF244321}">
                <p14:modId xmlns:p14="http://schemas.microsoft.com/office/powerpoint/2010/main" val="3592726446"/>
              </p:ext>
            </p:extLst>
          </p:nvPr>
        </p:nvGraphicFramePr>
        <p:xfrm>
          <a:off x="1046092" y="836613"/>
          <a:ext cx="4634088" cy="33902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Inhaltsplatzhalter 4">
            <a:extLst>
              <a:ext uri="{FF2B5EF4-FFF2-40B4-BE49-F238E27FC236}">
                <a16:creationId xmlns:a16="http://schemas.microsoft.com/office/drawing/2014/main" id="{7F5E7236-38ED-7CCC-A58C-29A0C096EBAE}"/>
              </a:ext>
            </a:extLst>
          </p:cNvPr>
          <p:cNvGraphicFramePr>
            <a:graphicFrameLocks noGrp="1"/>
          </p:cNvGraphicFramePr>
          <p:nvPr>
            <p:ph sz="half" idx="2"/>
            <p:extLst>
              <p:ext uri="{D42A27DB-BD31-4B8C-83A1-F6EECF244321}">
                <p14:modId xmlns:p14="http://schemas.microsoft.com/office/powerpoint/2010/main" val="99190451"/>
              </p:ext>
            </p:extLst>
          </p:nvPr>
        </p:nvGraphicFramePr>
        <p:xfrm>
          <a:off x="6178216" y="836613"/>
          <a:ext cx="4634088" cy="3708728"/>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feld 1">
            <a:extLst>
              <a:ext uri="{FF2B5EF4-FFF2-40B4-BE49-F238E27FC236}">
                <a16:creationId xmlns:a16="http://schemas.microsoft.com/office/drawing/2014/main" id="{808DC3B2-A27C-4B54-C163-7861F13AE3F3}"/>
              </a:ext>
            </a:extLst>
          </p:cNvPr>
          <p:cNvSpPr txBox="1"/>
          <p:nvPr/>
        </p:nvSpPr>
        <p:spPr>
          <a:xfrm>
            <a:off x="1100314" y="4545341"/>
            <a:ext cx="2107907" cy="26381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1000" kern="1200" dirty="0">
                <a:solidFill>
                  <a:schemeClr val="tx1"/>
                </a:solidFill>
              </a:rPr>
              <a:t>Quelle: </a:t>
            </a:r>
            <a:r>
              <a:rPr lang="de-DE" sz="1000" kern="1200" dirty="0" err="1">
                <a:solidFill>
                  <a:schemeClr val="tx1"/>
                </a:solidFill>
              </a:rPr>
              <a:t>destatis</a:t>
            </a:r>
            <a:r>
              <a:rPr lang="de-DE" sz="1000" dirty="0"/>
              <a:t> Grafik: </a:t>
            </a:r>
            <a:r>
              <a:rPr lang="de-DE" sz="1000" kern="1200" dirty="0">
                <a:solidFill>
                  <a:schemeClr val="tx1"/>
                </a:solidFill>
              </a:rPr>
              <a:t>BGA</a:t>
            </a:r>
          </a:p>
        </p:txBody>
      </p:sp>
      <p:sp>
        <p:nvSpPr>
          <p:cNvPr id="5" name="Textfeld 4">
            <a:extLst>
              <a:ext uri="{FF2B5EF4-FFF2-40B4-BE49-F238E27FC236}">
                <a16:creationId xmlns:a16="http://schemas.microsoft.com/office/drawing/2014/main" id="{50EA98F1-5AB7-E3E6-766C-E5CD01518489}"/>
              </a:ext>
            </a:extLst>
          </p:cNvPr>
          <p:cNvSpPr txBox="1"/>
          <p:nvPr/>
        </p:nvSpPr>
        <p:spPr>
          <a:xfrm>
            <a:off x="1100314" y="5282721"/>
            <a:ext cx="5817618" cy="738664"/>
          </a:xfrm>
          <a:prstGeom prst="rect">
            <a:avLst/>
          </a:prstGeom>
          <a:noFill/>
        </p:spPr>
        <p:txBody>
          <a:bodyPr wrap="none" rtlCol="0">
            <a:spAutoFit/>
          </a:bodyPr>
          <a:lstStyle/>
          <a:p>
            <a:r>
              <a:rPr lang="de-DE" sz="1400" dirty="0">
                <a:cs typeface="Arial"/>
              </a:rPr>
              <a:t>→ Anteil produzierendes Gewerbe sinkend, Dienstleistung steigend</a:t>
            </a:r>
          </a:p>
          <a:p>
            <a:endParaRPr lang="de-DE" sz="1400" dirty="0"/>
          </a:p>
          <a:p>
            <a:r>
              <a:rPr lang="de-DE" sz="1400" dirty="0">
                <a:cs typeface="Arial"/>
              </a:rPr>
              <a:t>→ Konsumausgaben dominierend, Investitionsanteil: ca. 25 %</a:t>
            </a:r>
            <a:endParaRPr lang="de-DE" sz="1400" dirty="0"/>
          </a:p>
        </p:txBody>
      </p:sp>
    </p:spTree>
    <p:extLst>
      <p:ext uri="{BB962C8B-B14F-4D97-AF65-F5344CB8AC3E}">
        <p14:creationId xmlns:p14="http://schemas.microsoft.com/office/powerpoint/2010/main" val="2945460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D0BD9-515A-5A7F-0AFF-4CE71CAEC74E}"/>
            </a:ext>
          </a:extLst>
        </p:cNvPr>
        <p:cNvGrpSpPr/>
        <p:nvPr/>
      </p:nvGrpSpPr>
      <p:grpSpPr>
        <a:xfrm>
          <a:off x="0" y="0"/>
          <a:ext cx="0" cy="0"/>
          <a:chOff x="0" y="0"/>
          <a:chExt cx="0" cy="0"/>
        </a:xfrm>
      </p:grpSpPr>
      <p:sp>
        <p:nvSpPr>
          <p:cNvPr id="6" name="Textplatzhalter 4">
            <a:extLst>
              <a:ext uri="{FF2B5EF4-FFF2-40B4-BE49-F238E27FC236}">
                <a16:creationId xmlns:a16="http://schemas.microsoft.com/office/drawing/2014/main" id="{832F9EED-6D22-D2C9-4C63-1C8E5C0AA51A}"/>
              </a:ext>
            </a:extLst>
          </p:cNvPr>
          <p:cNvSpPr txBox="1">
            <a:spLocks/>
          </p:cNvSpPr>
          <p:nvPr/>
        </p:nvSpPr>
        <p:spPr>
          <a:xfrm>
            <a:off x="982663" y="4844623"/>
            <a:ext cx="7619916" cy="1176764"/>
          </a:xfrm>
          <a:prstGeom prst="rect">
            <a:avLst/>
          </a:prstGeom>
        </p:spPr>
        <p:txBody>
          <a:bodyPr/>
          <a:lstStyle>
            <a:lvl1pPr marL="228600" indent="-228600" algn="l" defTabSz="914400" rtl="0" eaLnBrk="1" latinLnBrk="0" hangingPunct="1">
              <a:lnSpc>
                <a:spcPct val="90000"/>
              </a:lnSpc>
              <a:spcBef>
                <a:spcPts val="1000"/>
              </a:spcBef>
              <a:buFont typeface="Symbol" panose="05050102010706020507" pitchFamily="18" charset="2"/>
              <a:buChar char="-"/>
              <a:defRPr sz="2400" kern="1200">
                <a:solidFill>
                  <a:schemeClr val="bg1"/>
                </a:solidFill>
                <a:latin typeface="Open Sans Medium" pitchFamily="2" charset="0"/>
                <a:ea typeface="Open Sans Medium" pitchFamily="2" charset="0"/>
                <a:cs typeface="Open Sans Medium" pitchFamily="2" charset="0"/>
              </a:defRPr>
            </a:lvl1pPr>
            <a:lvl2pPr marL="685800" indent="-228600" algn="l" defTabSz="914400" rtl="0" eaLnBrk="1" latinLnBrk="0" hangingPunct="1">
              <a:lnSpc>
                <a:spcPct val="90000"/>
              </a:lnSpc>
              <a:spcBef>
                <a:spcPts val="500"/>
              </a:spcBef>
              <a:buFont typeface="Symbol" panose="05050102010706020507" pitchFamily="18" charset="2"/>
              <a:buChar char="-"/>
              <a:defRPr sz="2000" kern="1200">
                <a:solidFill>
                  <a:schemeClr val="bg1"/>
                </a:solidFill>
                <a:latin typeface="Open Sans Medium" pitchFamily="2" charset="0"/>
                <a:ea typeface="Open Sans Medium" pitchFamily="2" charset="0"/>
                <a:cs typeface="Open Sans Medium" pitchFamily="2" charset="0"/>
              </a:defRPr>
            </a:lvl2pPr>
            <a:lvl3pPr marL="1143000" indent="-228600" algn="l" defTabSz="914400" rtl="0" eaLnBrk="1" latinLnBrk="0" hangingPunct="1">
              <a:lnSpc>
                <a:spcPct val="90000"/>
              </a:lnSpc>
              <a:spcBef>
                <a:spcPts val="500"/>
              </a:spcBef>
              <a:buFont typeface="Symbol" panose="05050102010706020507" pitchFamily="18" charset="2"/>
              <a:buChar char="-"/>
              <a:defRPr sz="1800" kern="1200">
                <a:solidFill>
                  <a:schemeClr val="bg1"/>
                </a:solidFill>
                <a:latin typeface="Open Sans Medium" pitchFamily="2" charset="0"/>
                <a:ea typeface="Open Sans Medium" pitchFamily="2" charset="0"/>
                <a:cs typeface="Open Sans Medium" pitchFamily="2" charset="0"/>
              </a:defRPr>
            </a:lvl3pPr>
            <a:lvl4pPr marL="1600200" indent="-228600" algn="l" defTabSz="914400" rtl="0" eaLnBrk="1" latinLnBrk="0" hangingPunct="1">
              <a:lnSpc>
                <a:spcPct val="90000"/>
              </a:lnSpc>
              <a:spcBef>
                <a:spcPts val="500"/>
              </a:spcBef>
              <a:buFont typeface="Symbol" panose="05050102010706020507" pitchFamily="18" charset="2"/>
              <a:buChar char="-"/>
              <a:defRPr sz="1800" kern="1200">
                <a:solidFill>
                  <a:schemeClr val="bg1"/>
                </a:solidFill>
                <a:latin typeface="Open Sans Medium" pitchFamily="2" charset="0"/>
                <a:ea typeface="Open Sans Medium" pitchFamily="2" charset="0"/>
                <a:cs typeface="Open Sans Medium" pitchFamily="2" charset="0"/>
              </a:defRPr>
            </a:lvl4pPr>
            <a:lvl5pPr marL="2057400" indent="-228600" algn="l" defTabSz="914400" rtl="0" eaLnBrk="1" latinLnBrk="0" hangingPunct="1">
              <a:lnSpc>
                <a:spcPct val="90000"/>
              </a:lnSpc>
              <a:spcBef>
                <a:spcPts val="500"/>
              </a:spcBef>
              <a:buFont typeface="Symbol" panose="05050102010706020507" pitchFamily="18" charset="2"/>
              <a:buChar char="-"/>
              <a:defRPr sz="1800" kern="1200">
                <a:solidFill>
                  <a:schemeClr val="bg1"/>
                </a:solidFill>
                <a:latin typeface="Open Sans Medium" pitchFamily="2" charset="0"/>
                <a:ea typeface="Open Sans Medium" pitchFamily="2" charset="0"/>
                <a:cs typeface="Open Sans Medium"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de-DE" sz="1400" dirty="0">
                <a:latin typeface="+mn-lt"/>
              </a:rPr>
              <a:t>Produktion und Bau: negativer Beitrag zur Bruttowertschöpfung</a:t>
            </a:r>
          </a:p>
          <a:p>
            <a:pPr>
              <a:buFont typeface="Arial" panose="020B0604020202020204" pitchFamily="34" charset="0"/>
              <a:buChar char="•"/>
            </a:pPr>
            <a:r>
              <a:rPr lang="de-DE" sz="1400" dirty="0">
                <a:latin typeface="+mn-lt"/>
              </a:rPr>
              <a:t>IT als Träger des Wandels</a:t>
            </a:r>
          </a:p>
          <a:p>
            <a:pPr>
              <a:buFont typeface="Arial" panose="020B0604020202020204" pitchFamily="34" charset="0"/>
              <a:buChar char="•"/>
            </a:pPr>
            <a:r>
              <a:rPr lang="de-DE" sz="1400" dirty="0">
                <a:latin typeface="+mn-lt"/>
              </a:rPr>
              <a:t>Staat als Impulsgeber</a:t>
            </a:r>
          </a:p>
          <a:p>
            <a:pPr>
              <a:buFont typeface="Arial" panose="020B0604020202020204" pitchFamily="34" charset="0"/>
              <a:buChar char="•"/>
            </a:pPr>
            <a:endParaRPr lang="de-DE" sz="1400" dirty="0"/>
          </a:p>
        </p:txBody>
      </p:sp>
      <p:graphicFrame>
        <p:nvGraphicFramePr>
          <p:cNvPr id="4" name="Inhaltsplatzhalter 8">
            <a:extLst>
              <a:ext uri="{FF2B5EF4-FFF2-40B4-BE49-F238E27FC236}">
                <a16:creationId xmlns:a16="http://schemas.microsoft.com/office/drawing/2014/main" id="{8C46A1E6-5580-459E-45A2-DFA78D14D626}"/>
              </a:ext>
            </a:extLst>
          </p:cNvPr>
          <p:cNvGraphicFramePr>
            <a:graphicFrameLocks noGrp="1"/>
          </p:cNvGraphicFramePr>
          <p:nvPr>
            <p:ph idx="1"/>
            <p:extLst>
              <p:ext uri="{D42A27DB-BD31-4B8C-83A1-F6EECF244321}">
                <p14:modId xmlns:p14="http://schemas.microsoft.com/office/powerpoint/2010/main" val="2402234996"/>
              </p:ext>
            </p:extLst>
          </p:nvPr>
        </p:nvGraphicFramePr>
        <p:xfrm>
          <a:off x="982663" y="836613"/>
          <a:ext cx="7794374" cy="37774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44604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F8D70-C62C-E174-BCFD-F340FBDC7F6A}"/>
            </a:ext>
          </a:extLst>
        </p:cNvPr>
        <p:cNvGrpSpPr/>
        <p:nvPr/>
      </p:nvGrpSpPr>
      <p:grpSpPr>
        <a:xfrm>
          <a:off x="0" y="0"/>
          <a:ext cx="0" cy="0"/>
          <a:chOff x="0" y="0"/>
          <a:chExt cx="0" cy="0"/>
        </a:xfrm>
      </p:grpSpPr>
      <p:sp>
        <p:nvSpPr>
          <p:cNvPr id="6" name="Textplatzhalter 4">
            <a:extLst>
              <a:ext uri="{FF2B5EF4-FFF2-40B4-BE49-F238E27FC236}">
                <a16:creationId xmlns:a16="http://schemas.microsoft.com/office/drawing/2014/main" id="{790DA517-AB87-1534-B0AF-924B6C625955}"/>
              </a:ext>
            </a:extLst>
          </p:cNvPr>
          <p:cNvSpPr txBox="1">
            <a:spLocks/>
          </p:cNvSpPr>
          <p:nvPr/>
        </p:nvSpPr>
        <p:spPr>
          <a:xfrm>
            <a:off x="8353550" y="4168032"/>
            <a:ext cx="3715663" cy="2689968"/>
          </a:xfrm>
          <a:prstGeom prst="rect">
            <a:avLst/>
          </a:prstGeom>
        </p:spPr>
        <p:txBody>
          <a:bodyPr/>
          <a:lstStyle>
            <a:lvl1pPr marL="228600" indent="-228600" algn="l" defTabSz="914400" rtl="0" eaLnBrk="1" latinLnBrk="0" hangingPunct="1">
              <a:lnSpc>
                <a:spcPct val="90000"/>
              </a:lnSpc>
              <a:spcBef>
                <a:spcPts val="1000"/>
              </a:spcBef>
              <a:buFont typeface="Symbol" panose="05050102010706020507" pitchFamily="18" charset="2"/>
              <a:buChar char="-"/>
              <a:defRPr sz="2400" kern="1200">
                <a:solidFill>
                  <a:schemeClr val="bg1"/>
                </a:solidFill>
                <a:latin typeface="Open Sans Medium" pitchFamily="2" charset="0"/>
                <a:ea typeface="Open Sans Medium" pitchFamily="2" charset="0"/>
                <a:cs typeface="Open Sans Medium" pitchFamily="2" charset="0"/>
              </a:defRPr>
            </a:lvl1pPr>
            <a:lvl2pPr marL="685800" indent="-228600" algn="l" defTabSz="914400" rtl="0" eaLnBrk="1" latinLnBrk="0" hangingPunct="1">
              <a:lnSpc>
                <a:spcPct val="90000"/>
              </a:lnSpc>
              <a:spcBef>
                <a:spcPts val="500"/>
              </a:spcBef>
              <a:buFont typeface="Symbol" panose="05050102010706020507" pitchFamily="18" charset="2"/>
              <a:buChar char="-"/>
              <a:defRPr sz="2000" kern="1200">
                <a:solidFill>
                  <a:schemeClr val="bg1"/>
                </a:solidFill>
                <a:latin typeface="Open Sans Medium" pitchFamily="2" charset="0"/>
                <a:ea typeface="Open Sans Medium" pitchFamily="2" charset="0"/>
                <a:cs typeface="Open Sans Medium" pitchFamily="2" charset="0"/>
              </a:defRPr>
            </a:lvl2pPr>
            <a:lvl3pPr marL="1143000" indent="-228600" algn="l" defTabSz="914400" rtl="0" eaLnBrk="1" latinLnBrk="0" hangingPunct="1">
              <a:lnSpc>
                <a:spcPct val="90000"/>
              </a:lnSpc>
              <a:spcBef>
                <a:spcPts val="500"/>
              </a:spcBef>
              <a:buFont typeface="Symbol" panose="05050102010706020507" pitchFamily="18" charset="2"/>
              <a:buChar char="-"/>
              <a:defRPr sz="1800" kern="1200">
                <a:solidFill>
                  <a:schemeClr val="bg1"/>
                </a:solidFill>
                <a:latin typeface="Open Sans Medium" pitchFamily="2" charset="0"/>
                <a:ea typeface="Open Sans Medium" pitchFamily="2" charset="0"/>
                <a:cs typeface="Open Sans Medium" pitchFamily="2" charset="0"/>
              </a:defRPr>
            </a:lvl3pPr>
            <a:lvl4pPr marL="1600200" indent="-228600" algn="l" defTabSz="914400" rtl="0" eaLnBrk="1" latinLnBrk="0" hangingPunct="1">
              <a:lnSpc>
                <a:spcPct val="90000"/>
              </a:lnSpc>
              <a:spcBef>
                <a:spcPts val="500"/>
              </a:spcBef>
              <a:buFont typeface="Symbol" panose="05050102010706020507" pitchFamily="18" charset="2"/>
              <a:buChar char="-"/>
              <a:defRPr sz="1800" kern="1200">
                <a:solidFill>
                  <a:schemeClr val="bg1"/>
                </a:solidFill>
                <a:latin typeface="Open Sans Medium" pitchFamily="2" charset="0"/>
                <a:ea typeface="Open Sans Medium" pitchFamily="2" charset="0"/>
                <a:cs typeface="Open Sans Medium" pitchFamily="2" charset="0"/>
              </a:defRPr>
            </a:lvl4pPr>
            <a:lvl5pPr marL="2057400" indent="-228600" algn="l" defTabSz="914400" rtl="0" eaLnBrk="1" latinLnBrk="0" hangingPunct="1">
              <a:lnSpc>
                <a:spcPct val="90000"/>
              </a:lnSpc>
              <a:spcBef>
                <a:spcPts val="500"/>
              </a:spcBef>
              <a:buFont typeface="Symbol" panose="05050102010706020507" pitchFamily="18" charset="2"/>
              <a:buChar char="-"/>
              <a:defRPr sz="1800" kern="1200">
                <a:solidFill>
                  <a:schemeClr val="bg1"/>
                </a:solidFill>
                <a:latin typeface="Open Sans Medium" pitchFamily="2" charset="0"/>
                <a:ea typeface="Open Sans Medium" pitchFamily="2" charset="0"/>
                <a:cs typeface="Open Sans Medium"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Arial" panose="020B0604020202020204" pitchFamily="34" charset="0"/>
              <a:buChar char="•"/>
            </a:pPr>
            <a:r>
              <a:rPr lang="de-DE" sz="1400" dirty="0">
                <a:latin typeface="+mn-lt"/>
              </a:rPr>
              <a:t>Investitionen fallen als Impulsgeber aus</a:t>
            </a:r>
          </a:p>
          <a:p>
            <a:pPr lvl="1">
              <a:buFont typeface="Arial" panose="020B0604020202020204" pitchFamily="34" charset="0"/>
              <a:buChar char="•"/>
            </a:pPr>
            <a:r>
              <a:rPr lang="de-DE" sz="1400" dirty="0">
                <a:latin typeface="+mn-lt"/>
              </a:rPr>
              <a:t>Staatskonsum stützt BIP-Entwicklung</a:t>
            </a:r>
          </a:p>
          <a:p>
            <a:pPr lvl="1">
              <a:buFont typeface="Arial" panose="020B0604020202020204" pitchFamily="34" charset="0"/>
              <a:buChar char="•"/>
            </a:pPr>
            <a:r>
              <a:rPr lang="de-DE" sz="1400" dirty="0">
                <a:latin typeface="+mn-lt"/>
              </a:rPr>
              <a:t>Private Konsumausgaben mit schwachem Impuls</a:t>
            </a:r>
          </a:p>
          <a:p>
            <a:pPr marL="342900" indent="-342900">
              <a:buFont typeface="Symbol" panose="05050102010706020507" pitchFamily="18" charset="2"/>
              <a:buAutoNum type="arabicPeriod"/>
            </a:pPr>
            <a:endParaRPr lang="de-DE" sz="1400" dirty="0"/>
          </a:p>
        </p:txBody>
      </p:sp>
      <p:graphicFrame>
        <p:nvGraphicFramePr>
          <p:cNvPr id="7" name="Inhaltsplatzhalter 6">
            <a:extLst>
              <a:ext uri="{FF2B5EF4-FFF2-40B4-BE49-F238E27FC236}">
                <a16:creationId xmlns:a16="http://schemas.microsoft.com/office/drawing/2014/main" id="{7C8DB07F-31FE-24A9-2834-D9C8619058F7}"/>
              </a:ext>
            </a:extLst>
          </p:cNvPr>
          <p:cNvGraphicFramePr>
            <a:graphicFrameLocks noGrp="1"/>
          </p:cNvGraphicFramePr>
          <p:nvPr>
            <p:ph idx="1"/>
            <p:extLst>
              <p:ext uri="{D42A27DB-BD31-4B8C-83A1-F6EECF244321}">
                <p14:modId xmlns:p14="http://schemas.microsoft.com/office/powerpoint/2010/main" val="2206841741"/>
              </p:ext>
            </p:extLst>
          </p:nvPr>
        </p:nvGraphicFramePr>
        <p:xfrm>
          <a:off x="982662" y="478972"/>
          <a:ext cx="8477023" cy="53231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2212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90A2C-9993-B0DC-06CB-527332FCA1A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BB85D8C-9CBE-D968-B392-4C411FBCAAD8}"/>
              </a:ext>
            </a:extLst>
          </p:cNvPr>
          <p:cNvSpPr>
            <a:spLocks noGrp="1"/>
          </p:cNvSpPr>
          <p:nvPr>
            <p:ph type="title"/>
          </p:nvPr>
        </p:nvSpPr>
        <p:spPr>
          <a:xfrm>
            <a:off x="982663" y="3321050"/>
            <a:ext cx="7923844" cy="852053"/>
          </a:xfrm>
        </p:spPr>
        <p:txBody>
          <a:bodyPr/>
          <a:lstStyle/>
          <a:p>
            <a:r>
              <a:rPr lang="de-DE" dirty="0"/>
              <a:t> </a:t>
            </a:r>
            <a:br>
              <a:rPr lang="de-DE" dirty="0"/>
            </a:br>
            <a:r>
              <a:rPr lang="de-DE" dirty="0" err="1"/>
              <a:t>entwicklung</a:t>
            </a:r>
            <a:r>
              <a:rPr lang="de-DE" dirty="0"/>
              <a:t>  im </a:t>
            </a:r>
            <a:r>
              <a:rPr lang="de-DE" dirty="0" err="1"/>
              <a:t>großhandel</a:t>
            </a:r>
            <a:endParaRPr lang="de-DE" dirty="0"/>
          </a:p>
        </p:txBody>
      </p:sp>
    </p:spTree>
    <p:extLst>
      <p:ext uri="{BB962C8B-B14F-4D97-AF65-F5344CB8AC3E}">
        <p14:creationId xmlns:p14="http://schemas.microsoft.com/office/powerpoint/2010/main" val="27123305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C9BA2-AAE1-7012-6D2D-BD9B0447B9A4}"/>
            </a:ext>
          </a:extLst>
        </p:cNvPr>
        <p:cNvGrpSpPr/>
        <p:nvPr/>
      </p:nvGrpSpPr>
      <p:grpSpPr>
        <a:xfrm>
          <a:off x="0" y="0"/>
          <a:ext cx="0" cy="0"/>
          <a:chOff x="0" y="0"/>
          <a:chExt cx="0" cy="0"/>
        </a:xfrm>
      </p:grpSpPr>
      <p:graphicFrame>
        <p:nvGraphicFramePr>
          <p:cNvPr id="6" name="Inhaltsplatzhalter 5">
            <a:extLst>
              <a:ext uri="{FF2B5EF4-FFF2-40B4-BE49-F238E27FC236}">
                <a16:creationId xmlns:a16="http://schemas.microsoft.com/office/drawing/2014/main" id="{10D24C0C-BCA7-3B4A-1FC7-6A04037FB0D6}"/>
              </a:ext>
            </a:extLst>
          </p:cNvPr>
          <p:cNvGraphicFramePr>
            <a:graphicFrameLocks noGrp="1"/>
          </p:cNvGraphicFramePr>
          <p:nvPr>
            <p:ph idx="1"/>
            <p:extLst>
              <p:ext uri="{D42A27DB-BD31-4B8C-83A1-F6EECF244321}">
                <p14:modId xmlns:p14="http://schemas.microsoft.com/office/powerpoint/2010/main" val="4262179836"/>
              </p:ext>
            </p:extLst>
          </p:nvPr>
        </p:nvGraphicFramePr>
        <p:xfrm>
          <a:off x="987931" y="827663"/>
          <a:ext cx="10083800" cy="3027363"/>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feld 2">
            <a:extLst>
              <a:ext uri="{FF2B5EF4-FFF2-40B4-BE49-F238E27FC236}">
                <a16:creationId xmlns:a16="http://schemas.microsoft.com/office/drawing/2014/main" id="{F2ED9C3D-0A17-7B09-8972-BDEC88852057}"/>
              </a:ext>
            </a:extLst>
          </p:cNvPr>
          <p:cNvSpPr txBox="1"/>
          <p:nvPr/>
        </p:nvSpPr>
        <p:spPr>
          <a:xfrm>
            <a:off x="987931" y="4423814"/>
            <a:ext cx="7526506" cy="523220"/>
          </a:xfrm>
          <a:prstGeom prst="rect">
            <a:avLst/>
          </a:prstGeom>
          <a:noFill/>
        </p:spPr>
        <p:txBody>
          <a:bodyPr wrap="square" rtlCol="0">
            <a:spAutoFit/>
          </a:bodyPr>
          <a:lstStyle/>
          <a:p>
            <a:r>
              <a:rPr lang="de-DE" sz="1400" dirty="0">
                <a:cs typeface="Arial"/>
              </a:rPr>
              <a:t>→ 2024 Umsatzrückgang: -2,3% nominal, -1,0% real</a:t>
            </a:r>
          </a:p>
          <a:p>
            <a:r>
              <a:rPr lang="de-DE" sz="1400" dirty="0">
                <a:cs typeface="Arial"/>
              </a:rPr>
              <a:t>→ Volatile Entwicklung, aber verhaltener Ausblick für 2025</a:t>
            </a:r>
            <a:endParaRPr lang="de-DE" sz="1400" dirty="0"/>
          </a:p>
        </p:txBody>
      </p:sp>
    </p:spTree>
    <p:extLst>
      <p:ext uri="{BB962C8B-B14F-4D97-AF65-F5344CB8AC3E}">
        <p14:creationId xmlns:p14="http://schemas.microsoft.com/office/powerpoint/2010/main" val="3171860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C451B-8997-28B5-F7A8-5539FE47BC2C}"/>
            </a:ext>
          </a:extLst>
        </p:cNvPr>
        <p:cNvGrpSpPr/>
        <p:nvPr/>
      </p:nvGrpSpPr>
      <p:grpSpPr>
        <a:xfrm>
          <a:off x="0" y="0"/>
          <a:ext cx="0" cy="0"/>
          <a:chOff x="0" y="0"/>
          <a:chExt cx="0" cy="0"/>
        </a:xfrm>
      </p:grpSpPr>
      <p:graphicFrame>
        <p:nvGraphicFramePr>
          <p:cNvPr id="10" name="Inhaltsplatzhalter 9">
            <a:extLst>
              <a:ext uri="{FF2B5EF4-FFF2-40B4-BE49-F238E27FC236}">
                <a16:creationId xmlns:a16="http://schemas.microsoft.com/office/drawing/2014/main" id="{CC538933-F1C4-97AE-5E66-9E6C0F283F2E}"/>
              </a:ext>
            </a:extLst>
          </p:cNvPr>
          <p:cNvGraphicFramePr>
            <a:graphicFrameLocks noGrp="1"/>
          </p:cNvGraphicFramePr>
          <p:nvPr>
            <p:ph sz="half" idx="1"/>
            <p:extLst>
              <p:ext uri="{D42A27DB-BD31-4B8C-83A1-F6EECF244321}">
                <p14:modId xmlns:p14="http://schemas.microsoft.com/office/powerpoint/2010/main" val="3457796471"/>
              </p:ext>
            </p:extLst>
          </p:nvPr>
        </p:nvGraphicFramePr>
        <p:xfrm>
          <a:off x="982663" y="836613"/>
          <a:ext cx="9010423" cy="4923164"/>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feld 5">
            <a:extLst>
              <a:ext uri="{FF2B5EF4-FFF2-40B4-BE49-F238E27FC236}">
                <a16:creationId xmlns:a16="http://schemas.microsoft.com/office/drawing/2014/main" id="{F2ED9C3D-0A17-7B09-8972-BDEC88852057}"/>
              </a:ext>
            </a:extLst>
          </p:cNvPr>
          <p:cNvSpPr txBox="1"/>
          <p:nvPr/>
        </p:nvSpPr>
        <p:spPr>
          <a:xfrm>
            <a:off x="982663" y="5759777"/>
            <a:ext cx="7866866" cy="523220"/>
          </a:xfrm>
          <a:prstGeom prst="rect">
            <a:avLst/>
          </a:prstGeom>
          <a:noFill/>
        </p:spPr>
        <p:txBody>
          <a:bodyPr wrap="square" rtlCol="0">
            <a:spAutoFit/>
          </a:bodyPr>
          <a:lstStyle/>
          <a:p>
            <a:r>
              <a:rPr lang="de-DE" sz="1400" dirty="0">
                <a:cs typeface="Arial"/>
              </a:rPr>
              <a:t>→ PVH: Schwache Entwicklung: unter 2019</a:t>
            </a:r>
          </a:p>
          <a:p>
            <a:r>
              <a:rPr lang="de-DE" sz="1400" dirty="0">
                <a:cs typeface="Arial"/>
              </a:rPr>
              <a:t>→ KGH: uneinheitliche Entwicklung, unter Vorjahren, über 2019</a:t>
            </a:r>
            <a:endParaRPr lang="de-DE" sz="1400" dirty="0"/>
          </a:p>
        </p:txBody>
      </p:sp>
    </p:spTree>
    <p:extLst>
      <p:ext uri="{BB962C8B-B14F-4D97-AF65-F5344CB8AC3E}">
        <p14:creationId xmlns:p14="http://schemas.microsoft.com/office/powerpoint/2010/main" val="16163343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821E7-5174-7FDC-05FA-4B937DAC346C}"/>
            </a:ext>
          </a:extLst>
        </p:cNvPr>
        <p:cNvGrpSpPr/>
        <p:nvPr/>
      </p:nvGrpSpPr>
      <p:grpSpPr>
        <a:xfrm>
          <a:off x="0" y="0"/>
          <a:ext cx="0" cy="0"/>
          <a:chOff x="0" y="0"/>
          <a:chExt cx="0" cy="0"/>
        </a:xfrm>
      </p:grpSpPr>
      <p:graphicFrame>
        <p:nvGraphicFramePr>
          <p:cNvPr id="5" name="Inhaltsplatzhalter 4">
            <a:extLst>
              <a:ext uri="{FF2B5EF4-FFF2-40B4-BE49-F238E27FC236}">
                <a16:creationId xmlns:a16="http://schemas.microsoft.com/office/drawing/2014/main" id="{32EE3D10-BBFD-236C-0EED-C6B6133EF1B6}"/>
              </a:ext>
            </a:extLst>
          </p:cNvPr>
          <p:cNvGraphicFramePr>
            <a:graphicFrameLocks noGrp="1"/>
          </p:cNvGraphicFramePr>
          <p:nvPr>
            <p:ph sz="half" idx="2"/>
            <p:extLst>
              <p:ext uri="{D42A27DB-BD31-4B8C-83A1-F6EECF244321}">
                <p14:modId xmlns:p14="http://schemas.microsoft.com/office/powerpoint/2010/main" val="3314014082"/>
              </p:ext>
            </p:extLst>
          </p:nvPr>
        </p:nvGraphicFramePr>
        <p:xfrm>
          <a:off x="982663" y="749527"/>
          <a:ext cx="8814480" cy="484573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feld 5">
            <a:extLst>
              <a:ext uri="{FF2B5EF4-FFF2-40B4-BE49-F238E27FC236}">
                <a16:creationId xmlns:a16="http://schemas.microsoft.com/office/drawing/2014/main" id="{EA5E942A-2B82-A0B1-ABC9-841C55AEF301}"/>
              </a:ext>
            </a:extLst>
          </p:cNvPr>
          <p:cNvSpPr txBox="1"/>
          <p:nvPr/>
        </p:nvSpPr>
        <p:spPr>
          <a:xfrm>
            <a:off x="982663" y="5759777"/>
            <a:ext cx="7866866" cy="523220"/>
          </a:xfrm>
          <a:prstGeom prst="rect">
            <a:avLst/>
          </a:prstGeom>
          <a:noFill/>
        </p:spPr>
        <p:txBody>
          <a:bodyPr wrap="square" rtlCol="0">
            <a:spAutoFit/>
          </a:bodyPr>
          <a:lstStyle/>
          <a:p>
            <a:r>
              <a:rPr lang="de-DE" sz="1400" dirty="0">
                <a:cs typeface="Arial"/>
              </a:rPr>
              <a:t>→ PVH: Schwache Entwicklung: unter 2019</a:t>
            </a:r>
          </a:p>
          <a:p>
            <a:r>
              <a:rPr lang="de-DE" sz="1400" dirty="0">
                <a:cs typeface="Arial"/>
              </a:rPr>
              <a:t>→ KGH: uneinheitliche Entwicklung, unter Vorjahren, über 2019</a:t>
            </a:r>
            <a:endParaRPr lang="de-DE" sz="1400" dirty="0"/>
          </a:p>
        </p:txBody>
      </p:sp>
    </p:spTree>
    <p:extLst>
      <p:ext uri="{BB962C8B-B14F-4D97-AF65-F5344CB8AC3E}">
        <p14:creationId xmlns:p14="http://schemas.microsoft.com/office/powerpoint/2010/main" val="844621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779DA-F833-CF4B-A5A6-7F86A339B44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F19659E-0727-E8D4-712B-E369CE26F9B8}"/>
              </a:ext>
            </a:extLst>
          </p:cNvPr>
          <p:cNvSpPr>
            <a:spLocks noGrp="1"/>
          </p:cNvSpPr>
          <p:nvPr>
            <p:ph type="title"/>
          </p:nvPr>
        </p:nvSpPr>
        <p:spPr>
          <a:xfrm>
            <a:off x="982663" y="3321050"/>
            <a:ext cx="7923844" cy="852053"/>
          </a:xfrm>
        </p:spPr>
        <p:txBody>
          <a:bodyPr/>
          <a:lstStyle/>
          <a:p>
            <a:r>
              <a:rPr lang="de-DE" dirty="0"/>
              <a:t> </a:t>
            </a:r>
            <a:br>
              <a:rPr lang="de-DE" dirty="0"/>
            </a:br>
            <a:r>
              <a:rPr lang="de-DE" dirty="0" err="1"/>
              <a:t>außenhandel</a:t>
            </a:r>
            <a:endParaRPr lang="de-DE" dirty="0"/>
          </a:p>
        </p:txBody>
      </p:sp>
    </p:spTree>
    <p:extLst>
      <p:ext uri="{BB962C8B-B14F-4D97-AF65-F5344CB8AC3E}">
        <p14:creationId xmlns:p14="http://schemas.microsoft.com/office/powerpoint/2010/main" val="3602794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AA7EE-0B3E-7F9A-73E4-B73E6E54953F}"/>
            </a:ext>
          </a:extLst>
        </p:cNvPr>
        <p:cNvGrpSpPr/>
        <p:nvPr/>
      </p:nvGrpSpPr>
      <p:grpSpPr>
        <a:xfrm>
          <a:off x="0" y="0"/>
          <a:ext cx="0" cy="0"/>
          <a:chOff x="0" y="0"/>
          <a:chExt cx="0" cy="0"/>
        </a:xfrm>
      </p:grpSpPr>
      <p:sp>
        <p:nvSpPr>
          <p:cNvPr id="6" name="Textplatzhalter 4">
            <a:extLst>
              <a:ext uri="{FF2B5EF4-FFF2-40B4-BE49-F238E27FC236}">
                <a16:creationId xmlns:a16="http://schemas.microsoft.com/office/drawing/2014/main" id="{15E2AFC7-2EA0-BB65-D470-53618BC0A237}"/>
              </a:ext>
            </a:extLst>
          </p:cNvPr>
          <p:cNvSpPr txBox="1">
            <a:spLocks/>
          </p:cNvSpPr>
          <p:nvPr/>
        </p:nvSpPr>
        <p:spPr>
          <a:xfrm>
            <a:off x="987931" y="5517453"/>
            <a:ext cx="8079867" cy="1234229"/>
          </a:xfrm>
          <a:prstGeom prst="rect">
            <a:avLst/>
          </a:prstGeom>
        </p:spPr>
        <p:txBody>
          <a:bodyPr/>
          <a:lstStyle>
            <a:lvl1pPr marL="228600" indent="-228600" algn="l" defTabSz="914400" rtl="0" eaLnBrk="1" latinLnBrk="0" hangingPunct="1">
              <a:lnSpc>
                <a:spcPct val="90000"/>
              </a:lnSpc>
              <a:spcBef>
                <a:spcPts val="1000"/>
              </a:spcBef>
              <a:buFont typeface="Symbol" panose="05050102010706020507" pitchFamily="18" charset="2"/>
              <a:buChar char="-"/>
              <a:defRPr sz="2400" kern="1200">
                <a:solidFill>
                  <a:schemeClr val="bg1"/>
                </a:solidFill>
                <a:latin typeface="Open Sans Medium" pitchFamily="2" charset="0"/>
                <a:ea typeface="Open Sans Medium" pitchFamily="2" charset="0"/>
                <a:cs typeface="Open Sans Medium" pitchFamily="2" charset="0"/>
              </a:defRPr>
            </a:lvl1pPr>
            <a:lvl2pPr marL="685800" indent="-228600" algn="l" defTabSz="914400" rtl="0" eaLnBrk="1" latinLnBrk="0" hangingPunct="1">
              <a:lnSpc>
                <a:spcPct val="90000"/>
              </a:lnSpc>
              <a:spcBef>
                <a:spcPts val="500"/>
              </a:spcBef>
              <a:buFont typeface="Symbol" panose="05050102010706020507" pitchFamily="18" charset="2"/>
              <a:buChar char="-"/>
              <a:defRPr sz="2000" kern="1200">
                <a:solidFill>
                  <a:schemeClr val="bg1"/>
                </a:solidFill>
                <a:latin typeface="Open Sans Medium" pitchFamily="2" charset="0"/>
                <a:ea typeface="Open Sans Medium" pitchFamily="2" charset="0"/>
                <a:cs typeface="Open Sans Medium" pitchFamily="2" charset="0"/>
              </a:defRPr>
            </a:lvl2pPr>
            <a:lvl3pPr marL="1143000" indent="-228600" algn="l" defTabSz="914400" rtl="0" eaLnBrk="1" latinLnBrk="0" hangingPunct="1">
              <a:lnSpc>
                <a:spcPct val="90000"/>
              </a:lnSpc>
              <a:spcBef>
                <a:spcPts val="500"/>
              </a:spcBef>
              <a:buFont typeface="Symbol" panose="05050102010706020507" pitchFamily="18" charset="2"/>
              <a:buChar char="-"/>
              <a:defRPr sz="1800" kern="1200">
                <a:solidFill>
                  <a:schemeClr val="bg1"/>
                </a:solidFill>
                <a:latin typeface="Open Sans Medium" pitchFamily="2" charset="0"/>
                <a:ea typeface="Open Sans Medium" pitchFamily="2" charset="0"/>
                <a:cs typeface="Open Sans Medium" pitchFamily="2" charset="0"/>
              </a:defRPr>
            </a:lvl3pPr>
            <a:lvl4pPr marL="1600200" indent="-228600" algn="l" defTabSz="914400" rtl="0" eaLnBrk="1" latinLnBrk="0" hangingPunct="1">
              <a:lnSpc>
                <a:spcPct val="90000"/>
              </a:lnSpc>
              <a:spcBef>
                <a:spcPts val="500"/>
              </a:spcBef>
              <a:buFont typeface="Symbol" panose="05050102010706020507" pitchFamily="18" charset="2"/>
              <a:buChar char="-"/>
              <a:defRPr sz="1800" kern="1200">
                <a:solidFill>
                  <a:schemeClr val="bg1"/>
                </a:solidFill>
                <a:latin typeface="Open Sans Medium" pitchFamily="2" charset="0"/>
                <a:ea typeface="Open Sans Medium" pitchFamily="2" charset="0"/>
                <a:cs typeface="Open Sans Medium" pitchFamily="2" charset="0"/>
              </a:defRPr>
            </a:lvl4pPr>
            <a:lvl5pPr marL="2057400" indent="-228600" algn="l" defTabSz="914400" rtl="0" eaLnBrk="1" latinLnBrk="0" hangingPunct="1">
              <a:lnSpc>
                <a:spcPct val="90000"/>
              </a:lnSpc>
              <a:spcBef>
                <a:spcPts val="500"/>
              </a:spcBef>
              <a:buFont typeface="Symbol" panose="05050102010706020507" pitchFamily="18" charset="2"/>
              <a:buChar char="-"/>
              <a:defRPr sz="1800" kern="1200">
                <a:solidFill>
                  <a:schemeClr val="bg1"/>
                </a:solidFill>
                <a:latin typeface="Open Sans Medium" pitchFamily="2" charset="0"/>
                <a:ea typeface="Open Sans Medium" pitchFamily="2" charset="0"/>
                <a:cs typeface="Open Sans Medium"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400" dirty="0">
                <a:cs typeface="Arial"/>
                <a:sym typeface="Wingdings" panose="05000000000000000000" pitchFamily="2" charset="2"/>
              </a:rPr>
              <a:t> </a:t>
            </a:r>
            <a:r>
              <a:rPr lang="de-DE" sz="1400" dirty="0">
                <a:cs typeface="Arial"/>
              </a:rPr>
              <a:t>Schwerpunkt Europa (EU: 53%, EU+ GB und CH: 62%)</a:t>
            </a:r>
          </a:p>
          <a:p>
            <a:pPr marL="0" indent="0">
              <a:buNone/>
            </a:pPr>
            <a:r>
              <a:rPr lang="de-DE" sz="1400" dirty="0">
                <a:cs typeface="Arial"/>
                <a:sym typeface="Wingdings" panose="05000000000000000000" pitchFamily="2" charset="2"/>
              </a:rPr>
              <a:t> </a:t>
            </a:r>
            <a:r>
              <a:rPr lang="de-DE" sz="1400" dirty="0">
                <a:cs typeface="Arial"/>
              </a:rPr>
              <a:t>In Europa: Niederlande, Frankreich, Polen, Italien, Österreich</a:t>
            </a:r>
          </a:p>
          <a:p>
            <a:pPr marL="0" indent="0">
              <a:buNone/>
            </a:pPr>
            <a:r>
              <a:rPr lang="de-DE" sz="1400" dirty="0">
                <a:cs typeface="Arial"/>
                <a:sym typeface="Wingdings" panose="05000000000000000000" pitchFamily="2" charset="2"/>
              </a:rPr>
              <a:t> </a:t>
            </a:r>
            <a:r>
              <a:rPr lang="de-DE" sz="1400" dirty="0">
                <a:cs typeface="Arial"/>
              </a:rPr>
              <a:t>Handelsbilanzdefizit mit Tschechien (-6,4 Mrd. €) und Ungarn (-2,5 Mrd. €)</a:t>
            </a:r>
            <a:endParaRPr lang="de-DE" sz="1400" dirty="0"/>
          </a:p>
          <a:p>
            <a:pPr marL="0" indent="0">
              <a:buNone/>
            </a:pPr>
            <a:endParaRPr lang="de-DE" sz="1400" dirty="0"/>
          </a:p>
        </p:txBody>
      </p:sp>
      <p:sp>
        <p:nvSpPr>
          <p:cNvPr id="18" name="Textfeld 1">
            <a:extLst>
              <a:ext uri="{FF2B5EF4-FFF2-40B4-BE49-F238E27FC236}">
                <a16:creationId xmlns:a16="http://schemas.microsoft.com/office/drawing/2014/main" id="{EC4346F4-9FDE-66C8-883C-FC2527D04BF4}"/>
              </a:ext>
            </a:extLst>
          </p:cNvPr>
          <p:cNvSpPr txBox="1"/>
          <p:nvPr/>
        </p:nvSpPr>
        <p:spPr>
          <a:xfrm>
            <a:off x="9067800" y="5010581"/>
            <a:ext cx="2107907" cy="26381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de-DE" sz="1000" kern="1200" dirty="0">
                <a:solidFill>
                  <a:schemeClr val="tx1"/>
                </a:solidFill>
              </a:rPr>
              <a:t>Quelle: </a:t>
            </a:r>
            <a:r>
              <a:rPr lang="de-DE" sz="1000" kern="1200" dirty="0" err="1">
                <a:solidFill>
                  <a:schemeClr val="tx1"/>
                </a:solidFill>
              </a:rPr>
              <a:t>destatis</a:t>
            </a:r>
            <a:r>
              <a:rPr lang="de-DE" sz="1000" dirty="0"/>
              <a:t> Grafik: </a:t>
            </a:r>
            <a:r>
              <a:rPr lang="de-DE" sz="1000" kern="1200" dirty="0">
                <a:solidFill>
                  <a:schemeClr val="tx1"/>
                </a:solidFill>
              </a:rPr>
              <a:t>BGA</a:t>
            </a:r>
          </a:p>
        </p:txBody>
      </p:sp>
      <p:graphicFrame>
        <p:nvGraphicFramePr>
          <p:cNvPr id="9" name="Inhaltsplatzhalter 8">
            <a:extLst>
              <a:ext uri="{FF2B5EF4-FFF2-40B4-BE49-F238E27FC236}">
                <a16:creationId xmlns:a16="http://schemas.microsoft.com/office/drawing/2014/main" id="{2DD3D3E7-80B4-4ED1-E747-EF2B5643E19E}"/>
              </a:ext>
            </a:extLst>
          </p:cNvPr>
          <p:cNvGraphicFramePr>
            <a:graphicFrameLocks noGrp="1"/>
          </p:cNvGraphicFramePr>
          <p:nvPr>
            <p:ph idx="1"/>
            <p:extLst>
              <p:ext uri="{D42A27DB-BD31-4B8C-83A1-F6EECF244321}">
                <p14:modId xmlns:p14="http://schemas.microsoft.com/office/powerpoint/2010/main" val="2691252945"/>
              </p:ext>
            </p:extLst>
          </p:nvPr>
        </p:nvGraphicFramePr>
        <p:xfrm>
          <a:off x="368535" y="425566"/>
          <a:ext cx="9318661" cy="49873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30052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9332C-DD5E-9A98-D978-A62ED1A2C3BD}"/>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0607619B-ED98-FEA8-A037-0B143E725277}"/>
              </a:ext>
            </a:extLst>
          </p:cNvPr>
          <p:cNvSpPr txBox="1"/>
          <p:nvPr/>
        </p:nvSpPr>
        <p:spPr>
          <a:xfrm>
            <a:off x="982663" y="4268989"/>
            <a:ext cx="8097520" cy="830997"/>
          </a:xfrm>
          <a:prstGeom prst="rect">
            <a:avLst/>
          </a:prstGeom>
          <a:noFill/>
        </p:spPr>
        <p:txBody>
          <a:bodyPr wrap="square" rtlCol="0">
            <a:spAutoFit/>
          </a:bodyPr>
          <a:lstStyle/>
          <a:p>
            <a:r>
              <a:rPr lang="de-DE" sz="1600" dirty="0">
                <a:latin typeface="Arial"/>
                <a:cs typeface="Arial"/>
              </a:rPr>
              <a:t>→ Großes Außenhandelsdefizit → erhebliche Auslandsverschuldung</a:t>
            </a:r>
          </a:p>
          <a:p>
            <a:r>
              <a:rPr lang="de-DE" sz="1600" dirty="0">
                <a:latin typeface="Arial"/>
                <a:cs typeface="Arial"/>
              </a:rPr>
              <a:t>→ </a:t>
            </a:r>
            <a:r>
              <a:rPr lang="de-DE" sz="1600" dirty="0"/>
              <a:t>China zweit-, Deutschland viertwichtigster Importeur</a:t>
            </a:r>
          </a:p>
          <a:p>
            <a:r>
              <a:rPr lang="de-DE" sz="1600" dirty="0">
                <a:latin typeface="Arial"/>
                <a:cs typeface="Arial"/>
              </a:rPr>
              <a:t>→ Handelsüberschuss D </a:t>
            </a:r>
            <a:r>
              <a:rPr lang="de-DE" sz="1600" dirty="0" err="1">
                <a:latin typeface="Arial"/>
                <a:cs typeface="Arial"/>
              </a:rPr>
              <a:t>ggü</a:t>
            </a:r>
            <a:r>
              <a:rPr lang="de-DE" sz="1600" dirty="0">
                <a:latin typeface="Arial"/>
                <a:cs typeface="Arial"/>
              </a:rPr>
              <a:t>. USA: 70 Mrd. € (2024)</a:t>
            </a:r>
            <a:endParaRPr lang="de-DE" sz="1600" dirty="0"/>
          </a:p>
        </p:txBody>
      </p:sp>
      <p:sp>
        <p:nvSpPr>
          <p:cNvPr id="7" name="Ellipse 6">
            <a:extLst>
              <a:ext uri="{FF2B5EF4-FFF2-40B4-BE49-F238E27FC236}">
                <a16:creationId xmlns:a16="http://schemas.microsoft.com/office/drawing/2014/main" id="{07EDDEAB-51CF-2B62-37CB-E039305634DD}"/>
              </a:ext>
            </a:extLst>
          </p:cNvPr>
          <p:cNvSpPr/>
          <p:nvPr/>
        </p:nvSpPr>
        <p:spPr>
          <a:xfrm>
            <a:off x="4758844" y="1505641"/>
            <a:ext cx="1574800" cy="1482918"/>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USA</a:t>
            </a:r>
          </a:p>
        </p:txBody>
      </p:sp>
      <p:sp>
        <p:nvSpPr>
          <p:cNvPr id="8" name="Ellipse 7">
            <a:extLst>
              <a:ext uri="{FF2B5EF4-FFF2-40B4-BE49-F238E27FC236}">
                <a16:creationId xmlns:a16="http://schemas.microsoft.com/office/drawing/2014/main" id="{5D912C4F-40BD-8816-BF3B-880C58C0A9EB}"/>
              </a:ext>
            </a:extLst>
          </p:cNvPr>
          <p:cNvSpPr/>
          <p:nvPr/>
        </p:nvSpPr>
        <p:spPr>
          <a:xfrm>
            <a:off x="1139505" y="1525961"/>
            <a:ext cx="1362798" cy="138684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China</a:t>
            </a:r>
          </a:p>
        </p:txBody>
      </p:sp>
      <p:sp>
        <p:nvSpPr>
          <p:cNvPr id="14" name="Ellipse 13">
            <a:extLst>
              <a:ext uri="{FF2B5EF4-FFF2-40B4-BE49-F238E27FC236}">
                <a16:creationId xmlns:a16="http://schemas.microsoft.com/office/drawing/2014/main" id="{ECA7AF38-9321-BBC4-01EE-4BBA17EA2CE0}"/>
              </a:ext>
            </a:extLst>
          </p:cNvPr>
          <p:cNvSpPr/>
          <p:nvPr/>
        </p:nvSpPr>
        <p:spPr>
          <a:xfrm>
            <a:off x="8719449" y="1505641"/>
            <a:ext cx="1459753" cy="1427480"/>
          </a:xfrm>
          <a:prstGeom prst="ellipse">
            <a:avLst/>
          </a:prstGeom>
          <a:solidFill>
            <a:srgbClr val="0042F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Europa</a:t>
            </a:r>
          </a:p>
        </p:txBody>
      </p:sp>
      <p:sp>
        <p:nvSpPr>
          <p:cNvPr id="17" name="Pfeil: nach rechts 16">
            <a:extLst>
              <a:ext uri="{FF2B5EF4-FFF2-40B4-BE49-F238E27FC236}">
                <a16:creationId xmlns:a16="http://schemas.microsoft.com/office/drawing/2014/main" id="{B48BEC6B-C44C-AC2C-2816-27D7B08109E0}"/>
              </a:ext>
            </a:extLst>
          </p:cNvPr>
          <p:cNvSpPr/>
          <p:nvPr/>
        </p:nvSpPr>
        <p:spPr>
          <a:xfrm>
            <a:off x="6531882" y="2151543"/>
            <a:ext cx="1954306" cy="573741"/>
          </a:xfrm>
          <a:prstGeom prst="rightArrow">
            <a:avLst/>
          </a:prstGeom>
          <a:solidFill>
            <a:srgbClr val="87FF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002060"/>
                </a:solidFill>
                <a:effectLst/>
                <a:uLnTx/>
                <a:uFillTx/>
                <a:latin typeface="Open Sans"/>
                <a:ea typeface="+mn-ea"/>
                <a:cs typeface="+mn-cs"/>
              </a:rPr>
              <a:t>$ 484 Mrd. </a:t>
            </a:r>
          </a:p>
        </p:txBody>
      </p:sp>
      <p:sp>
        <p:nvSpPr>
          <p:cNvPr id="24" name="Pfeil: nach rechts 23">
            <a:extLst>
              <a:ext uri="{FF2B5EF4-FFF2-40B4-BE49-F238E27FC236}">
                <a16:creationId xmlns:a16="http://schemas.microsoft.com/office/drawing/2014/main" id="{3F67A82B-10A7-8888-FD6C-745190130D37}"/>
              </a:ext>
            </a:extLst>
          </p:cNvPr>
          <p:cNvSpPr/>
          <p:nvPr/>
        </p:nvSpPr>
        <p:spPr>
          <a:xfrm>
            <a:off x="2751226" y="1708996"/>
            <a:ext cx="1954306" cy="57374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t>$ 463 Mrd. </a:t>
            </a:r>
          </a:p>
        </p:txBody>
      </p:sp>
      <p:sp>
        <p:nvSpPr>
          <p:cNvPr id="27" name="Pfeil: nach links 26">
            <a:extLst>
              <a:ext uri="{FF2B5EF4-FFF2-40B4-BE49-F238E27FC236}">
                <a16:creationId xmlns:a16="http://schemas.microsoft.com/office/drawing/2014/main" id="{6880A85A-C3EA-92DA-C303-488A10B6D4C9}"/>
              </a:ext>
            </a:extLst>
          </p:cNvPr>
          <p:cNvSpPr/>
          <p:nvPr/>
        </p:nvSpPr>
        <p:spPr>
          <a:xfrm>
            <a:off x="2753497" y="2151543"/>
            <a:ext cx="1952036" cy="489783"/>
          </a:xfrm>
          <a:prstGeom prst="leftArrow">
            <a:avLst/>
          </a:prstGeom>
          <a:solidFill>
            <a:srgbClr val="87FF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dirty="0">
                <a:solidFill>
                  <a:srgbClr val="002060"/>
                </a:solidFill>
              </a:rPr>
              <a:t>$ 144 Mrd. </a:t>
            </a:r>
          </a:p>
        </p:txBody>
      </p:sp>
      <p:sp>
        <p:nvSpPr>
          <p:cNvPr id="28" name="Pfeil: nach links 27">
            <a:extLst>
              <a:ext uri="{FF2B5EF4-FFF2-40B4-BE49-F238E27FC236}">
                <a16:creationId xmlns:a16="http://schemas.microsoft.com/office/drawing/2014/main" id="{84F88B76-8A8C-4115-B10A-654B265C5539}"/>
              </a:ext>
            </a:extLst>
          </p:cNvPr>
          <p:cNvSpPr/>
          <p:nvPr/>
        </p:nvSpPr>
        <p:spPr>
          <a:xfrm>
            <a:off x="6474094" y="1708996"/>
            <a:ext cx="2012093" cy="573741"/>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t>$ 765 Mrd. </a:t>
            </a:r>
          </a:p>
        </p:txBody>
      </p:sp>
      <p:sp>
        <p:nvSpPr>
          <p:cNvPr id="29" name="Textfeld 28">
            <a:extLst>
              <a:ext uri="{FF2B5EF4-FFF2-40B4-BE49-F238E27FC236}">
                <a16:creationId xmlns:a16="http://schemas.microsoft.com/office/drawing/2014/main" id="{D647A545-21E5-EEAB-059B-12AF302D7D09}"/>
              </a:ext>
            </a:extLst>
          </p:cNvPr>
          <p:cNvSpPr txBox="1"/>
          <p:nvPr/>
        </p:nvSpPr>
        <p:spPr>
          <a:xfrm>
            <a:off x="913279" y="3618605"/>
            <a:ext cx="2512226" cy="246221"/>
          </a:xfrm>
          <a:prstGeom prst="rect">
            <a:avLst/>
          </a:prstGeom>
          <a:noFill/>
        </p:spPr>
        <p:txBody>
          <a:bodyPr wrap="none" rtlCol="0">
            <a:spAutoFit/>
          </a:bodyPr>
          <a:lstStyle/>
          <a:p>
            <a:r>
              <a:rPr lang="de-DE" sz="1000" dirty="0"/>
              <a:t>Quelle: Trading Economics; Grafik: BGA</a:t>
            </a:r>
          </a:p>
        </p:txBody>
      </p:sp>
      <p:sp>
        <p:nvSpPr>
          <p:cNvPr id="9" name="Textfeld 8">
            <a:extLst>
              <a:ext uri="{FF2B5EF4-FFF2-40B4-BE49-F238E27FC236}">
                <a16:creationId xmlns:a16="http://schemas.microsoft.com/office/drawing/2014/main" id="{FE8C2EAE-79F3-73E4-ECC4-30F684DEE229}"/>
              </a:ext>
            </a:extLst>
          </p:cNvPr>
          <p:cNvSpPr txBox="1"/>
          <p:nvPr/>
        </p:nvSpPr>
        <p:spPr>
          <a:xfrm>
            <a:off x="982663" y="1051153"/>
            <a:ext cx="2177199" cy="307777"/>
          </a:xfrm>
          <a:prstGeom prst="rect">
            <a:avLst/>
          </a:prstGeom>
          <a:noFill/>
        </p:spPr>
        <p:txBody>
          <a:bodyPr wrap="none" rtlCol="0">
            <a:spAutoFit/>
          </a:bodyPr>
          <a:lstStyle/>
          <a:p>
            <a:r>
              <a:rPr lang="de-DE" sz="1400" dirty="0"/>
              <a:t>US-Außenhandelsbilanz</a:t>
            </a:r>
          </a:p>
        </p:txBody>
      </p:sp>
    </p:spTree>
    <p:extLst>
      <p:ext uri="{BB962C8B-B14F-4D97-AF65-F5344CB8AC3E}">
        <p14:creationId xmlns:p14="http://schemas.microsoft.com/office/powerpoint/2010/main" val="744406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995E8-4659-60EE-E478-D57C8C12E539}"/>
            </a:ext>
          </a:extLst>
        </p:cNvPr>
        <p:cNvGrpSpPr/>
        <p:nvPr/>
      </p:nvGrpSpPr>
      <p:grpSpPr>
        <a:xfrm>
          <a:off x="0" y="0"/>
          <a:ext cx="0" cy="0"/>
          <a:chOff x="0" y="0"/>
          <a:chExt cx="0" cy="0"/>
        </a:xfrm>
      </p:grpSpPr>
      <p:graphicFrame>
        <p:nvGraphicFramePr>
          <p:cNvPr id="5" name="Inhaltsplatzhalter 4">
            <a:extLst>
              <a:ext uri="{FF2B5EF4-FFF2-40B4-BE49-F238E27FC236}">
                <a16:creationId xmlns:a16="http://schemas.microsoft.com/office/drawing/2014/main" id="{282EDCA6-E184-920B-CA33-664D26A2B4E0}"/>
              </a:ext>
            </a:extLst>
          </p:cNvPr>
          <p:cNvGraphicFramePr>
            <a:graphicFrameLocks noGrp="1"/>
          </p:cNvGraphicFramePr>
          <p:nvPr>
            <p:ph idx="1"/>
            <p:extLst>
              <p:ext uri="{D42A27DB-BD31-4B8C-83A1-F6EECF244321}">
                <p14:modId xmlns:p14="http://schemas.microsoft.com/office/powerpoint/2010/main" val="649842633"/>
              </p:ext>
            </p:extLst>
          </p:nvPr>
        </p:nvGraphicFramePr>
        <p:xfrm>
          <a:off x="982663" y="836613"/>
          <a:ext cx="10083800" cy="302736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feld 2">
            <a:extLst>
              <a:ext uri="{FF2B5EF4-FFF2-40B4-BE49-F238E27FC236}">
                <a16:creationId xmlns:a16="http://schemas.microsoft.com/office/drawing/2014/main" id="{EB32642B-7F73-C876-D0BB-D7409A660523}"/>
              </a:ext>
            </a:extLst>
          </p:cNvPr>
          <p:cNvSpPr txBox="1"/>
          <p:nvPr/>
        </p:nvSpPr>
        <p:spPr>
          <a:xfrm>
            <a:off x="982663" y="4088103"/>
            <a:ext cx="5402441" cy="954107"/>
          </a:xfrm>
          <a:prstGeom prst="rect">
            <a:avLst/>
          </a:prstGeom>
          <a:noFill/>
        </p:spPr>
        <p:txBody>
          <a:bodyPr wrap="none" rtlCol="0">
            <a:spAutoFit/>
          </a:bodyPr>
          <a:lstStyle/>
          <a:p>
            <a:r>
              <a:rPr lang="de-DE" sz="1400" dirty="0"/>
              <a:t>Annahmen:</a:t>
            </a:r>
          </a:p>
          <a:p>
            <a:r>
              <a:rPr lang="de-DE" sz="1400" dirty="0"/>
              <a:t>* Zölle: 60% auf chinesische und 15% auf europäische Importe</a:t>
            </a:r>
          </a:p>
          <a:p>
            <a:r>
              <a:rPr lang="de-DE" sz="1400" dirty="0"/>
              <a:t>** Gegenreaktion: Zölle 60% auf US-Importe</a:t>
            </a:r>
          </a:p>
          <a:p>
            <a:r>
              <a:rPr lang="de-DE" sz="1400" dirty="0">
                <a:latin typeface="Arial"/>
                <a:cs typeface="Arial"/>
              </a:rPr>
              <a:t>→ Ergebnis: </a:t>
            </a:r>
            <a:r>
              <a:rPr lang="de-DE" sz="1400" dirty="0"/>
              <a:t>Alle verlieren, die USA am meisten</a:t>
            </a:r>
          </a:p>
        </p:txBody>
      </p:sp>
    </p:spTree>
    <p:extLst>
      <p:ext uri="{BB962C8B-B14F-4D97-AF65-F5344CB8AC3E}">
        <p14:creationId xmlns:p14="http://schemas.microsoft.com/office/powerpoint/2010/main" val="18637309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FE62D-1861-DCDF-500C-AF9B503CE32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AB773A7-1E8B-E083-DAD9-202F5CCA4498}"/>
              </a:ext>
            </a:extLst>
          </p:cNvPr>
          <p:cNvSpPr>
            <a:spLocks noGrp="1"/>
          </p:cNvSpPr>
          <p:nvPr>
            <p:ph type="title"/>
          </p:nvPr>
        </p:nvSpPr>
        <p:spPr>
          <a:xfrm>
            <a:off x="982663" y="3321050"/>
            <a:ext cx="7923844" cy="852053"/>
          </a:xfrm>
        </p:spPr>
        <p:txBody>
          <a:bodyPr/>
          <a:lstStyle/>
          <a:p>
            <a:r>
              <a:rPr lang="de-DE" dirty="0"/>
              <a:t> </a:t>
            </a:r>
            <a:br>
              <a:rPr lang="de-DE" dirty="0"/>
            </a:br>
            <a:r>
              <a:rPr lang="de-DE" dirty="0"/>
              <a:t>tour de </a:t>
            </a:r>
            <a:r>
              <a:rPr lang="de-DE" dirty="0" err="1"/>
              <a:t>table</a:t>
            </a:r>
            <a:endParaRPr lang="de-DE" dirty="0"/>
          </a:p>
        </p:txBody>
      </p:sp>
    </p:spTree>
    <p:extLst>
      <p:ext uri="{BB962C8B-B14F-4D97-AF65-F5344CB8AC3E}">
        <p14:creationId xmlns:p14="http://schemas.microsoft.com/office/powerpoint/2010/main" val="15193063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544BE-36C7-B94B-17AC-543313989FD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952744B-0DA6-3A4B-FC3E-0BD493540AE6}"/>
              </a:ext>
            </a:extLst>
          </p:cNvPr>
          <p:cNvSpPr>
            <a:spLocks noGrp="1"/>
          </p:cNvSpPr>
          <p:nvPr>
            <p:ph type="title"/>
          </p:nvPr>
        </p:nvSpPr>
        <p:spPr>
          <a:xfrm>
            <a:off x="982663" y="3321050"/>
            <a:ext cx="7923844" cy="852053"/>
          </a:xfrm>
        </p:spPr>
        <p:txBody>
          <a:bodyPr/>
          <a:lstStyle/>
          <a:p>
            <a:r>
              <a:rPr lang="de-DE" dirty="0"/>
              <a:t> </a:t>
            </a:r>
            <a:br>
              <a:rPr lang="de-DE" dirty="0"/>
            </a:br>
            <a:r>
              <a:rPr lang="de-DE" dirty="0"/>
              <a:t>top 4 nachlese zur </a:t>
            </a:r>
            <a:r>
              <a:rPr lang="de-DE" dirty="0" err="1"/>
              <a:t>bundestagswahl</a:t>
            </a:r>
            <a:endParaRPr lang="de-DE" dirty="0"/>
          </a:p>
        </p:txBody>
      </p:sp>
    </p:spTree>
    <p:extLst>
      <p:ext uri="{BB962C8B-B14F-4D97-AF65-F5344CB8AC3E}">
        <p14:creationId xmlns:p14="http://schemas.microsoft.com/office/powerpoint/2010/main" val="72637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1F304-5D3D-B2FD-B172-546117E31E01}"/>
            </a:ext>
          </a:extLst>
        </p:cNvPr>
        <p:cNvGrpSpPr/>
        <p:nvPr/>
      </p:nvGrpSpPr>
      <p:grpSpPr>
        <a:xfrm>
          <a:off x="0" y="0"/>
          <a:ext cx="0" cy="0"/>
          <a:chOff x="0" y="0"/>
          <a:chExt cx="0" cy="0"/>
        </a:xfrm>
      </p:grpSpPr>
      <p:pic>
        <p:nvPicPr>
          <p:cNvPr id="10" name="Grafik 9">
            <a:extLst>
              <a:ext uri="{FF2B5EF4-FFF2-40B4-BE49-F238E27FC236}">
                <a16:creationId xmlns:a16="http://schemas.microsoft.com/office/drawing/2014/main" id="{F84E7E11-B7EC-EBF9-2771-14940FA576CE}"/>
              </a:ext>
            </a:extLst>
          </p:cNvPr>
          <p:cNvPicPr>
            <a:picLocks noChangeAspect="1"/>
          </p:cNvPicPr>
          <p:nvPr/>
        </p:nvPicPr>
        <p:blipFill>
          <a:blip r:embed="rId2">
            <a:extLst>
              <a:ext uri="{28A0092B-C50C-407E-A947-70E740481C1C}">
                <a14:useLocalDpi xmlns:a14="http://schemas.microsoft.com/office/drawing/2010/main" val="0"/>
              </a:ext>
            </a:extLst>
          </a:blip>
          <a:srcRect l="-5175" t="-6522" r="5175" b="6196"/>
          <a:stretch/>
        </p:blipFill>
        <p:spPr>
          <a:xfrm>
            <a:off x="370957" y="1566579"/>
            <a:ext cx="3431021" cy="4780879"/>
          </a:xfrm>
          <a:prstGeom prst="rect">
            <a:avLst/>
          </a:prstGeom>
        </p:spPr>
      </p:pic>
      <p:sp>
        <p:nvSpPr>
          <p:cNvPr id="5" name="Titel 1">
            <a:extLst>
              <a:ext uri="{FF2B5EF4-FFF2-40B4-BE49-F238E27FC236}">
                <a16:creationId xmlns:a16="http://schemas.microsoft.com/office/drawing/2014/main" id="{F85FFBA4-BF8B-BE2E-9647-6B3B83AA59AE}"/>
              </a:ext>
            </a:extLst>
          </p:cNvPr>
          <p:cNvSpPr>
            <a:spLocks noGrp="1"/>
          </p:cNvSpPr>
          <p:nvPr>
            <p:ph type="title"/>
          </p:nvPr>
        </p:nvSpPr>
        <p:spPr>
          <a:xfrm>
            <a:off x="841139" y="836613"/>
            <a:ext cx="10083452" cy="1139543"/>
          </a:xfrm>
        </p:spPr>
        <p:txBody>
          <a:bodyPr/>
          <a:lstStyle/>
          <a:p>
            <a:r>
              <a:rPr lang="de-DE" dirty="0" err="1"/>
              <a:t>print</a:t>
            </a:r>
            <a:r>
              <a:rPr lang="de-DE" dirty="0"/>
              <a:t> </a:t>
            </a:r>
          </a:p>
        </p:txBody>
      </p:sp>
      <p:pic>
        <p:nvPicPr>
          <p:cNvPr id="8" name="Grafik 7">
            <a:extLst>
              <a:ext uri="{FF2B5EF4-FFF2-40B4-BE49-F238E27FC236}">
                <a16:creationId xmlns:a16="http://schemas.microsoft.com/office/drawing/2014/main" id="{67E5D4F5-242E-418B-8B1E-EDDB1E620B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2847" y="1868691"/>
            <a:ext cx="3212848" cy="4478767"/>
          </a:xfrm>
          <a:prstGeom prst="rect">
            <a:avLst/>
          </a:prstGeom>
        </p:spPr>
      </p:pic>
      <p:pic>
        <p:nvPicPr>
          <p:cNvPr id="6" name="Grafik 5">
            <a:extLst>
              <a:ext uri="{FF2B5EF4-FFF2-40B4-BE49-F238E27FC236}">
                <a16:creationId xmlns:a16="http://schemas.microsoft.com/office/drawing/2014/main" id="{D673D260-5E7F-FA3A-A2CB-CB2B3BFF0C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432" y="1875939"/>
            <a:ext cx="3026134" cy="4471519"/>
          </a:xfrm>
          <a:prstGeom prst="rect">
            <a:avLst/>
          </a:prstGeom>
        </p:spPr>
      </p:pic>
    </p:spTree>
    <p:extLst>
      <p:ext uri="{BB962C8B-B14F-4D97-AF65-F5344CB8AC3E}">
        <p14:creationId xmlns:p14="http://schemas.microsoft.com/office/powerpoint/2010/main" val="1479018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6EFB9-CF5D-8D81-9639-4B80F16B6FB6}"/>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C6FC8857-3E57-0752-0FBE-1BA82C21AD7D}"/>
              </a:ext>
            </a:extLst>
          </p:cNvPr>
          <p:cNvSpPr>
            <a:spLocks noGrp="1"/>
          </p:cNvSpPr>
          <p:nvPr>
            <p:ph type="title"/>
          </p:nvPr>
        </p:nvSpPr>
        <p:spPr>
          <a:xfrm>
            <a:off x="937392" y="862563"/>
            <a:ext cx="10083452" cy="1139543"/>
          </a:xfrm>
        </p:spPr>
        <p:txBody>
          <a:bodyPr/>
          <a:lstStyle/>
          <a:p>
            <a:r>
              <a:rPr lang="de-DE" dirty="0" err="1"/>
              <a:t>tv</a:t>
            </a:r>
            <a:r>
              <a:rPr lang="de-DE" dirty="0"/>
              <a:t> </a:t>
            </a:r>
          </a:p>
        </p:txBody>
      </p:sp>
      <p:pic>
        <p:nvPicPr>
          <p:cNvPr id="3" name="Grafik 2">
            <a:extLst>
              <a:ext uri="{FF2B5EF4-FFF2-40B4-BE49-F238E27FC236}">
                <a16:creationId xmlns:a16="http://schemas.microsoft.com/office/drawing/2014/main" id="{A575084C-14F1-9E5A-82BF-694AE0E07A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999" y="2421327"/>
            <a:ext cx="4017097" cy="3012822"/>
          </a:xfrm>
          <a:prstGeom prst="rect">
            <a:avLst/>
          </a:prstGeom>
        </p:spPr>
      </p:pic>
      <p:pic>
        <p:nvPicPr>
          <p:cNvPr id="8" name="Grafik 7">
            <a:extLst>
              <a:ext uri="{FF2B5EF4-FFF2-40B4-BE49-F238E27FC236}">
                <a16:creationId xmlns:a16="http://schemas.microsoft.com/office/drawing/2014/main" id="{AE3AA1D0-F0B2-37F0-1572-E9EEC5E072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0782" y="2845023"/>
            <a:ext cx="4662219" cy="3496664"/>
          </a:xfrm>
          <a:prstGeom prst="rect">
            <a:avLst/>
          </a:prstGeom>
        </p:spPr>
      </p:pic>
      <p:pic>
        <p:nvPicPr>
          <p:cNvPr id="6" name="Grafik 5">
            <a:extLst>
              <a:ext uri="{FF2B5EF4-FFF2-40B4-BE49-F238E27FC236}">
                <a16:creationId xmlns:a16="http://schemas.microsoft.com/office/drawing/2014/main" id="{41921D24-3955-375A-04A6-362CAC73CB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9724" y="860067"/>
            <a:ext cx="3578787" cy="4771715"/>
          </a:xfrm>
          <a:prstGeom prst="rect">
            <a:avLst/>
          </a:prstGeom>
        </p:spPr>
      </p:pic>
    </p:spTree>
    <p:extLst>
      <p:ext uri="{BB962C8B-B14F-4D97-AF65-F5344CB8AC3E}">
        <p14:creationId xmlns:p14="http://schemas.microsoft.com/office/powerpoint/2010/main" val="42694156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3ECE3-19E0-3ECD-852E-626F171E4A10}"/>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55901FBB-EB4A-8C3B-E191-DBF5781DAB35}"/>
              </a:ext>
            </a:extLst>
          </p:cNvPr>
          <p:cNvSpPr>
            <a:spLocks noGrp="1"/>
          </p:cNvSpPr>
          <p:nvPr>
            <p:ph type="title"/>
          </p:nvPr>
        </p:nvSpPr>
        <p:spPr>
          <a:xfrm>
            <a:off x="841999" y="426686"/>
            <a:ext cx="10083452" cy="1139543"/>
          </a:xfrm>
        </p:spPr>
        <p:txBody>
          <a:bodyPr/>
          <a:lstStyle/>
          <a:p>
            <a:r>
              <a:rPr lang="de-DE" dirty="0" err="1"/>
              <a:t>linkedin</a:t>
            </a:r>
            <a:r>
              <a:rPr lang="de-DE" dirty="0"/>
              <a:t> </a:t>
            </a:r>
          </a:p>
        </p:txBody>
      </p:sp>
      <p:pic>
        <p:nvPicPr>
          <p:cNvPr id="6" name="Grafik 5">
            <a:extLst>
              <a:ext uri="{FF2B5EF4-FFF2-40B4-BE49-F238E27FC236}">
                <a16:creationId xmlns:a16="http://schemas.microsoft.com/office/drawing/2014/main" id="{F9C8CEC0-FB12-28CF-640D-F18ECED5EA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8628" y="1471322"/>
            <a:ext cx="4949763" cy="2586746"/>
          </a:xfrm>
          <a:prstGeom prst="rect">
            <a:avLst/>
          </a:prstGeom>
        </p:spPr>
      </p:pic>
      <p:pic>
        <p:nvPicPr>
          <p:cNvPr id="8" name="Grafik 7">
            <a:extLst>
              <a:ext uri="{FF2B5EF4-FFF2-40B4-BE49-F238E27FC236}">
                <a16:creationId xmlns:a16="http://schemas.microsoft.com/office/drawing/2014/main" id="{2A61DB3E-D4BA-D495-BD3D-D0C1F918F0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3469" y="3954234"/>
            <a:ext cx="4949763" cy="2586746"/>
          </a:xfrm>
          <a:prstGeom prst="rect">
            <a:avLst/>
          </a:prstGeom>
        </p:spPr>
      </p:pic>
      <p:pic>
        <p:nvPicPr>
          <p:cNvPr id="10" name="Grafik 9">
            <a:extLst>
              <a:ext uri="{FF2B5EF4-FFF2-40B4-BE49-F238E27FC236}">
                <a16:creationId xmlns:a16="http://schemas.microsoft.com/office/drawing/2014/main" id="{8AB464F6-388D-FBB0-1409-DC967C472D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390" y="2860769"/>
            <a:ext cx="4567238" cy="2386838"/>
          </a:xfrm>
          <a:prstGeom prst="rect">
            <a:avLst/>
          </a:prstGeom>
        </p:spPr>
      </p:pic>
    </p:spTree>
    <p:extLst>
      <p:ext uri="{BB962C8B-B14F-4D97-AF65-F5344CB8AC3E}">
        <p14:creationId xmlns:p14="http://schemas.microsoft.com/office/powerpoint/2010/main" val="17782260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A83D4-9E1B-18CC-5192-834DCF7CCF5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0F97CF1-742B-CE60-8DAA-CB50379490DC}"/>
              </a:ext>
            </a:extLst>
          </p:cNvPr>
          <p:cNvSpPr>
            <a:spLocks noGrp="1"/>
          </p:cNvSpPr>
          <p:nvPr>
            <p:ph type="title"/>
          </p:nvPr>
        </p:nvSpPr>
        <p:spPr>
          <a:xfrm>
            <a:off x="1039660" y="613866"/>
            <a:ext cx="10083452" cy="1139543"/>
          </a:xfrm>
        </p:spPr>
        <p:txBody>
          <a:bodyPr anchor="b"/>
          <a:lstStyle/>
          <a:p>
            <a:r>
              <a:rPr lang="de-DE" dirty="0"/>
              <a:t>der bga und der wahlkampf</a:t>
            </a:r>
          </a:p>
        </p:txBody>
      </p:sp>
      <p:sp>
        <p:nvSpPr>
          <p:cNvPr id="3" name="Inhaltsplatzhalter 2">
            <a:extLst>
              <a:ext uri="{FF2B5EF4-FFF2-40B4-BE49-F238E27FC236}">
                <a16:creationId xmlns:a16="http://schemas.microsoft.com/office/drawing/2014/main" id="{8333E009-F6B1-73B4-1AB2-04D4F2612A11}"/>
              </a:ext>
            </a:extLst>
          </p:cNvPr>
          <p:cNvSpPr>
            <a:spLocks noGrp="1"/>
          </p:cNvSpPr>
          <p:nvPr>
            <p:ph idx="1"/>
          </p:nvPr>
        </p:nvSpPr>
        <p:spPr>
          <a:xfrm>
            <a:off x="1039660" y="1962854"/>
            <a:ext cx="10083452" cy="3028214"/>
          </a:xfrm>
        </p:spPr>
        <p:txBody>
          <a:bodyPr/>
          <a:lstStyle/>
          <a:p>
            <a:r>
              <a:rPr lang="de-DE" sz="2000" dirty="0"/>
              <a:t>BGA-Wahlprogramm</a:t>
            </a:r>
          </a:p>
          <a:p>
            <a:r>
              <a:rPr lang="de-DE" sz="2000" dirty="0"/>
              <a:t>BGA-Faktenchecks</a:t>
            </a:r>
          </a:p>
          <a:p>
            <a:r>
              <a:rPr lang="de-DE" sz="2000" dirty="0"/>
              <a:t>BGA-Wahlarenen</a:t>
            </a:r>
          </a:p>
          <a:p>
            <a:r>
              <a:rPr lang="de-DE" sz="2000" dirty="0"/>
              <a:t>Aufkleber und Wahlaufrufe</a:t>
            </a:r>
          </a:p>
          <a:p>
            <a:r>
              <a:rPr lang="de-DE" sz="2000" dirty="0"/>
              <a:t>Pressekonferenz 21. Januar</a:t>
            </a:r>
          </a:p>
          <a:p>
            <a:r>
              <a:rPr lang="de-DE" sz="2000" dirty="0" err="1"/>
              <a:t>Social</a:t>
            </a:r>
            <a:r>
              <a:rPr lang="de-DE" sz="2000" dirty="0"/>
              <a:t> Media-Themenwochen</a:t>
            </a:r>
          </a:p>
          <a:p>
            <a:r>
              <a:rPr lang="de-DE" sz="2000" dirty="0"/>
              <a:t>Wirtschaftswarntag 29. Januar</a:t>
            </a:r>
          </a:p>
        </p:txBody>
      </p:sp>
      <p:pic>
        <p:nvPicPr>
          <p:cNvPr id="5" name="Grafik 4">
            <a:extLst>
              <a:ext uri="{FF2B5EF4-FFF2-40B4-BE49-F238E27FC236}">
                <a16:creationId xmlns:a16="http://schemas.microsoft.com/office/drawing/2014/main" id="{06393852-9239-E44D-F58D-7CCDFEFBC50B}"/>
              </a:ext>
            </a:extLst>
          </p:cNvPr>
          <p:cNvPicPr>
            <a:picLocks noChangeAspect="1"/>
          </p:cNvPicPr>
          <p:nvPr/>
        </p:nvPicPr>
        <p:blipFill>
          <a:blip r:embed="rId2">
            <a:extLst>
              <a:ext uri="{28A0092B-C50C-407E-A947-70E740481C1C}">
                <a14:useLocalDpi xmlns:a14="http://schemas.microsoft.com/office/drawing/2010/main" val="0"/>
              </a:ext>
            </a:extLst>
          </a:blip>
          <a:srcRect t="26538"/>
          <a:stretch/>
        </p:blipFill>
        <p:spPr>
          <a:xfrm>
            <a:off x="8031080" y="5086883"/>
            <a:ext cx="3092032" cy="1517339"/>
          </a:xfrm>
          <a:prstGeom prst="rect">
            <a:avLst/>
          </a:prstGeom>
        </p:spPr>
      </p:pic>
      <p:pic>
        <p:nvPicPr>
          <p:cNvPr id="6" name="Grafik 5">
            <a:extLst>
              <a:ext uri="{FF2B5EF4-FFF2-40B4-BE49-F238E27FC236}">
                <a16:creationId xmlns:a16="http://schemas.microsoft.com/office/drawing/2014/main" id="{94B9AE94-7C3B-7A3B-4A4F-89261B064F03}"/>
              </a:ext>
            </a:extLst>
          </p:cNvPr>
          <p:cNvPicPr>
            <a:picLocks noChangeAspect="1"/>
          </p:cNvPicPr>
          <p:nvPr/>
        </p:nvPicPr>
        <p:blipFill>
          <a:blip r:embed="rId3"/>
          <a:stretch>
            <a:fillRect/>
          </a:stretch>
        </p:blipFill>
        <p:spPr>
          <a:xfrm>
            <a:off x="6591120" y="2060642"/>
            <a:ext cx="2063522" cy="2928453"/>
          </a:xfrm>
          <a:prstGeom prst="rect">
            <a:avLst/>
          </a:prstGeom>
        </p:spPr>
      </p:pic>
      <p:pic>
        <p:nvPicPr>
          <p:cNvPr id="7" name="Grafik 6">
            <a:extLst>
              <a:ext uri="{FF2B5EF4-FFF2-40B4-BE49-F238E27FC236}">
                <a16:creationId xmlns:a16="http://schemas.microsoft.com/office/drawing/2014/main" id="{7DAFE1A7-3676-8296-BD99-2B89C1450E4F}"/>
              </a:ext>
            </a:extLst>
          </p:cNvPr>
          <p:cNvPicPr>
            <a:picLocks noChangeAspect="1"/>
          </p:cNvPicPr>
          <p:nvPr/>
        </p:nvPicPr>
        <p:blipFill>
          <a:blip r:embed="rId4"/>
          <a:srcRect b="868"/>
          <a:stretch/>
        </p:blipFill>
        <p:spPr>
          <a:xfrm>
            <a:off x="9059589" y="2062615"/>
            <a:ext cx="2063523" cy="2928455"/>
          </a:xfrm>
          <a:prstGeom prst="rect">
            <a:avLst/>
          </a:prstGeom>
        </p:spPr>
      </p:pic>
    </p:spTree>
    <p:extLst>
      <p:ext uri="{BB962C8B-B14F-4D97-AF65-F5344CB8AC3E}">
        <p14:creationId xmlns:p14="http://schemas.microsoft.com/office/powerpoint/2010/main" val="4144293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F72B3-D7E8-7C89-7A1C-51278E96A85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6A9C019-A4E6-94A3-65EB-D67FE04D0580}"/>
              </a:ext>
            </a:extLst>
          </p:cNvPr>
          <p:cNvSpPr>
            <a:spLocks noGrp="1"/>
          </p:cNvSpPr>
          <p:nvPr>
            <p:ph type="title"/>
          </p:nvPr>
        </p:nvSpPr>
        <p:spPr>
          <a:xfrm>
            <a:off x="1039660" y="309066"/>
            <a:ext cx="10083452" cy="1139543"/>
          </a:xfrm>
        </p:spPr>
        <p:txBody>
          <a:bodyPr anchor="b"/>
          <a:lstStyle/>
          <a:p>
            <a:r>
              <a:rPr lang="de-DE" dirty="0"/>
              <a:t>bga wahlarenen</a:t>
            </a:r>
          </a:p>
        </p:txBody>
      </p:sp>
      <p:pic>
        <p:nvPicPr>
          <p:cNvPr id="7" name="Grafik 6">
            <a:extLst>
              <a:ext uri="{FF2B5EF4-FFF2-40B4-BE49-F238E27FC236}">
                <a16:creationId xmlns:a16="http://schemas.microsoft.com/office/drawing/2014/main" id="{12864FD6-0EEF-BFDF-5DF1-122293A88E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1409" y="2069008"/>
            <a:ext cx="5271414" cy="1581297"/>
          </a:xfrm>
          <a:prstGeom prst="rect">
            <a:avLst/>
          </a:prstGeom>
        </p:spPr>
      </p:pic>
      <p:pic>
        <p:nvPicPr>
          <p:cNvPr id="9" name="Grafik 8">
            <a:extLst>
              <a:ext uri="{FF2B5EF4-FFF2-40B4-BE49-F238E27FC236}">
                <a16:creationId xmlns:a16="http://schemas.microsoft.com/office/drawing/2014/main" id="{77A42AF8-82CC-AF4A-AC2A-7CAA366BBE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0293" y="3901055"/>
            <a:ext cx="5271414" cy="1581298"/>
          </a:xfrm>
          <a:prstGeom prst="rect">
            <a:avLst/>
          </a:prstGeom>
        </p:spPr>
      </p:pic>
      <p:pic>
        <p:nvPicPr>
          <p:cNvPr id="11" name="Grafik 10">
            <a:extLst>
              <a:ext uri="{FF2B5EF4-FFF2-40B4-BE49-F238E27FC236}">
                <a16:creationId xmlns:a16="http://schemas.microsoft.com/office/drawing/2014/main" id="{9F285920-76CD-0DC4-6FA4-BFEA2959AD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596" y="2069009"/>
            <a:ext cx="5271414" cy="1581297"/>
          </a:xfrm>
          <a:prstGeom prst="rect">
            <a:avLst/>
          </a:prstGeom>
        </p:spPr>
      </p:pic>
    </p:spTree>
    <p:extLst>
      <p:ext uri="{BB962C8B-B14F-4D97-AF65-F5344CB8AC3E}">
        <p14:creationId xmlns:p14="http://schemas.microsoft.com/office/powerpoint/2010/main" val="34556057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BE4D7-3F15-84C1-1906-5CC3C80C5492}"/>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AF39056E-CF1F-179B-069C-31D91FC4168D}"/>
              </a:ext>
            </a:extLst>
          </p:cNvPr>
          <p:cNvSpPr>
            <a:spLocks noGrp="1"/>
          </p:cNvSpPr>
          <p:nvPr>
            <p:ph type="title"/>
          </p:nvPr>
        </p:nvSpPr>
        <p:spPr>
          <a:xfrm>
            <a:off x="841999" y="426686"/>
            <a:ext cx="10083452" cy="1139543"/>
          </a:xfrm>
        </p:spPr>
        <p:txBody>
          <a:bodyPr/>
          <a:lstStyle/>
          <a:p>
            <a:r>
              <a:rPr lang="de-DE" dirty="0"/>
              <a:t>wirtschaftswarntag </a:t>
            </a:r>
          </a:p>
        </p:txBody>
      </p:sp>
      <p:sp>
        <p:nvSpPr>
          <p:cNvPr id="2" name="Rectangle 1">
            <a:extLst>
              <a:ext uri="{FF2B5EF4-FFF2-40B4-BE49-F238E27FC236}">
                <a16:creationId xmlns:a16="http://schemas.microsoft.com/office/drawing/2014/main" id="{C353CD1A-071A-5755-6169-7EE9750B954B}"/>
              </a:ext>
            </a:extLst>
          </p:cNvPr>
          <p:cNvSpPr>
            <a:spLocks noChangeArrowheads="1"/>
          </p:cNvSpPr>
          <p:nvPr/>
        </p:nvSpPr>
        <p:spPr bwMode="auto">
          <a:xfrm flipV="1">
            <a:off x="4299015" y="-34873041"/>
            <a:ext cx="5063520" cy="874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e-DE" altLang="de-DE" sz="1800" b="0" i="0" u="none" strike="noStrike" cap="none" normalizeH="0" baseline="0">
                <a:ln>
                  <a:noFill/>
                </a:ln>
                <a:solidFill>
                  <a:schemeClr val="tx1"/>
                </a:solidFill>
                <a:effectLst/>
                <a:latin typeface="Arial" panose="020B0604020202020204" pitchFamily="34" charset="0"/>
              </a:rPr>
            </a:br>
            <a:br>
              <a:rPr kumimoji="0" lang="de-DE" altLang="de-DE" sz="1800" b="0" i="0" u="none" strike="noStrike" cap="none" normalizeH="0" baseline="0">
                <a:ln>
                  <a:noFill/>
                </a:ln>
                <a:solidFill>
                  <a:schemeClr val="tx1"/>
                </a:solidFill>
                <a:effectLst/>
                <a:latin typeface="Arial" panose="020B0604020202020204" pitchFamily="34" charset="0"/>
              </a:rPr>
            </a:br>
            <a:r>
              <a:rPr kumimoji="0" lang="de-DE" altLang="de-DE" sz="1800" b="0" i="0" u="none" strike="noStrike" cap="none" normalizeH="0" baseline="0">
                <a:ln>
                  <a:noFill/>
                </a:ln>
                <a:solidFill>
                  <a:schemeClr val="tx1"/>
                </a:solidFill>
                <a:effectLst/>
                <a:latin typeface="Arial" panose="020B0604020202020204" pitchFamily="34" charset="0"/>
              </a:rPr>
              <a:t>  </a:t>
            </a:r>
            <a:r>
              <a:rPr kumimoji="0" lang="de-DE" altLang="de-DE" sz="90700" b="0" i="0" u="none" strike="noStrike" cap="none" normalizeH="0" baseline="0">
                <a:ln>
                  <a:noFill/>
                </a:ln>
                <a:solidFill>
                  <a:schemeClr val="tx1"/>
                </a:solidFill>
                <a:effectLst/>
                <a:latin typeface="Arial" panose="020B0604020202020204" pitchFamily="34" charset="0"/>
              </a:rPr>
              <a:t>      </a:t>
            </a:r>
            <a:endParaRPr kumimoji="0" lang="de-DE" altLang="de-DE"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de-DE" altLang="de-DE" sz="1800" b="0" i="0" u="none" strike="noStrike" cap="none" normalizeH="0" baseline="0">
                <a:ln>
                  <a:noFill/>
                </a:ln>
                <a:solidFill>
                  <a:schemeClr val="tx1"/>
                </a:solidFill>
                <a:effectLst/>
                <a:latin typeface="Arial" panose="020B0604020202020204" pitchFamily="34" charset="0"/>
              </a:rPr>
            </a:br>
            <a:endParaRPr kumimoji="0" lang="de-DE" altLang="de-DE"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a:ln>
                  <a:noFill/>
                </a:ln>
                <a:solidFill>
                  <a:schemeClr val="tx1"/>
                </a:solidFill>
                <a:effectLst/>
                <a:latin typeface="Arial" panose="020B0604020202020204" pitchFamily="34" charset="0"/>
              </a:rPr>
              <a:t>Mit freundlichen Grüßen </a:t>
            </a:r>
          </a:p>
          <a:p>
            <a:pPr marL="0" marR="0" lvl="0" indent="0" algn="l" defTabSz="914400" rtl="0" eaLnBrk="0" fontAlgn="base" latinLnBrk="0" hangingPunct="0">
              <a:lnSpc>
                <a:spcPct val="100000"/>
              </a:lnSpc>
              <a:spcBef>
                <a:spcPct val="0"/>
              </a:spcBef>
              <a:spcAft>
                <a:spcPct val="0"/>
              </a:spcAft>
              <a:buClrTx/>
              <a:buSzTx/>
              <a:buFontTx/>
              <a:buNone/>
              <a:tabLst/>
            </a:pPr>
            <a:br>
              <a:rPr kumimoji="0" lang="de-DE" altLang="de-DE" sz="1800" b="0" i="0" u="none" strike="noStrike" cap="none" normalizeH="0" baseline="0">
                <a:ln>
                  <a:noFill/>
                </a:ln>
                <a:solidFill>
                  <a:schemeClr val="tx1"/>
                </a:solidFill>
                <a:effectLst/>
                <a:latin typeface="Arial" panose="020B0604020202020204" pitchFamily="34" charset="0"/>
              </a:rPr>
            </a:br>
            <a:endParaRPr kumimoji="0" lang="de-DE" altLang="de-DE"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a:ln>
                  <a:noFill/>
                </a:ln>
                <a:solidFill>
                  <a:schemeClr val="tx1"/>
                </a:solidFill>
                <a:effectLst/>
                <a:latin typeface="Arial" panose="020B0604020202020204" pitchFamily="34" charset="0"/>
              </a:rPr>
              <a:t>Antonin Finkelnburg</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a:ln>
                  <a:noFill/>
                </a:ln>
                <a:solidFill>
                  <a:schemeClr val="tx1"/>
                </a:solidFill>
                <a:effectLst/>
                <a:latin typeface="Arial" panose="020B0604020202020204" pitchFamily="34" charset="0"/>
              </a:rPr>
              <a:t>Hauptgeschäftsführer </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a:ln>
                  <a:noFill/>
                </a:ln>
                <a:solidFill>
                  <a:schemeClr val="tx1"/>
                </a:solidFill>
                <a:effectLst/>
                <a:latin typeface="Arial" panose="020B0604020202020204" pitchFamily="34" charset="0"/>
              </a:rPr>
              <a:t>Bundesverband Großhandel, Außenhandel, Dienstleistungen e.V.</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a:ln>
                  <a:noFill/>
                </a:ln>
                <a:solidFill>
                  <a:schemeClr val="tx1"/>
                </a:solidFill>
                <a:effectLst/>
                <a:latin typeface="Arial" panose="020B0604020202020204" pitchFamily="34" charset="0"/>
              </a:rPr>
              <a:t>antonin.finkelnburg@bga.de</a:t>
            </a: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a:ln>
                  <a:noFill/>
                </a:ln>
                <a:solidFill>
                  <a:schemeClr val="tx1"/>
                </a:solidFill>
                <a:effectLst/>
                <a:latin typeface="Arial" panose="020B0604020202020204" pitchFamily="34" charset="0"/>
              </a:rPr>
              <a:t>0049-172-1846120</a:t>
            </a:r>
          </a:p>
        </p:txBody>
      </p:sp>
      <p:pic>
        <p:nvPicPr>
          <p:cNvPr id="1026" name="Picture 2">
            <a:extLst>
              <a:ext uri="{FF2B5EF4-FFF2-40B4-BE49-F238E27FC236}">
                <a16:creationId xmlns:a16="http://schemas.microsoft.com/office/drawing/2014/main" id="{5EFFF281-7275-ABE3-C384-F375A72BDD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999" y="1566229"/>
            <a:ext cx="6386414" cy="4789811"/>
          </a:xfrm>
          <a:prstGeom prst="rect">
            <a:avLst/>
          </a:prstGeom>
          <a:noFill/>
          <a:extLst>
            <a:ext uri="{909E8E84-426E-40DD-AFC4-6F175D3DCCD1}">
              <a14:hiddenFill xmlns:a14="http://schemas.microsoft.com/office/drawing/2010/main">
                <a:solidFill>
                  <a:srgbClr val="FFFFFF"/>
                </a:solidFill>
              </a14:hiddenFill>
            </a:ext>
          </a:extLst>
        </p:spPr>
      </p:pic>
      <p:pic>
        <p:nvPicPr>
          <p:cNvPr id="4" name="Grafik 3">
            <a:extLst>
              <a:ext uri="{FF2B5EF4-FFF2-40B4-BE49-F238E27FC236}">
                <a16:creationId xmlns:a16="http://schemas.microsoft.com/office/drawing/2014/main" id="{C543C730-C4D3-6D2C-7AF8-FF904EDE26EF}"/>
              </a:ext>
            </a:extLst>
          </p:cNvPr>
          <p:cNvPicPr>
            <a:picLocks noChangeAspect="1"/>
          </p:cNvPicPr>
          <p:nvPr/>
        </p:nvPicPr>
        <p:blipFill>
          <a:blip r:embed="rId3"/>
          <a:stretch>
            <a:fillRect/>
          </a:stretch>
        </p:blipFill>
        <p:spPr>
          <a:xfrm>
            <a:off x="7703987" y="1566229"/>
            <a:ext cx="3782860" cy="3853543"/>
          </a:xfrm>
          <a:prstGeom prst="rect">
            <a:avLst/>
          </a:prstGeom>
        </p:spPr>
      </p:pic>
    </p:spTree>
    <p:extLst>
      <p:ext uri="{BB962C8B-B14F-4D97-AF65-F5344CB8AC3E}">
        <p14:creationId xmlns:p14="http://schemas.microsoft.com/office/powerpoint/2010/main" val="41238015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23645-0295-7467-225C-EBAFFFFCD68E}"/>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3B1EA1A6-FF13-4CA8-4F4D-5BEBEA03B5A5}"/>
              </a:ext>
            </a:extLst>
          </p:cNvPr>
          <p:cNvSpPr>
            <a:spLocks noGrp="1"/>
          </p:cNvSpPr>
          <p:nvPr>
            <p:ph type="title"/>
          </p:nvPr>
        </p:nvSpPr>
        <p:spPr>
          <a:xfrm>
            <a:off x="841999" y="426686"/>
            <a:ext cx="10083452" cy="1139543"/>
          </a:xfrm>
        </p:spPr>
        <p:txBody>
          <a:bodyPr/>
          <a:lstStyle/>
          <a:p>
            <a:r>
              <a:rPr lang="de-DE" dirty="0"/>
              <a:t>migrationswende vs. wirtschaftswende   </a:t>
            </a:r>
          </a:p>
        </p:txBody>
      </p:sp>
      <p:pic>
        <p:nvPicPr>
          <p:cNvPr id="3" name="Grafik 2">
            <a:extLst>
              <a:ext uri="{FF2B5EF4-FFF2-40B4-BE49-F238E27FC236}">
                <a16:creationId xmlns:a16="http://schemas.microsoft.com/office/drawing/2014/main" id="{DE95D455-DB12-342C-80FD-51253C438F8E}"/>
              </a:ext>
            </a:extLst>
          </p:cNvPr>
          <p:cNvPicPr>
            <a:picLocks noChangeAspect="1"/>
          </p:cNvPicPr>
          <p:nvPr/>
        </p:nvPicPr>
        <p:blipFill>
          <a:blip r:embed="rId2"/>
          <a:stretch>
            <a:fillRect/>
          </a:stretch>
        </p:blipFill>
        <p:spPr>
          <a:xfrm>
            <a:off x="926511" y="1887537"/>
            <a:ext cx="7823873" cy="4428483"/>
          </a:xfrm>
          <a:prstGeom prst="rect">
            <a:avLst/>
          </a:prstGeom>
        </p:spPr>
      </p:pic>
    </p:spTree>
    <p:extLst>
      <p:ext uri="{BB962C8B-B14F-4D97-AF65-F5344CB8AC3E}">
        <p14:creationId xmlns:p14="http://schemas.microsoft.com/office/powerpoint/2010/main" val="22628871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CEE65-3EB1-A0E5-68D3-95C73A0ADAF9}"/>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5086CC43-5EC4-1729-A5BD-98D5B3D3105D}"/>
              </a:ext>
            </a:extLst>
          </p:cNvPr>
          <p:cNvSpPr>
            <a:spLocks noGrp="1"/>
          </p:cNvSpPr>
          <p:nvPr>
            <p:ph type="title"/>
          </p:nvPr>
        </p:nvSpPr>
        <p:spPr>
          <a:xfrm>
            <a:off x="841999" y="426686"/>
            <a:ext cx="10083452" cy="1139543"/>
          </a:xfrm>
        </p:spPr>
        <p:txBody>
          <a:bodyPr/>
          <a:lstStyle/>
          <a:p>
            <a:r>
              <a:rPr lang="de-DE" dirty="0"/>
              <a:t>migrationswende vs. wirtschaftswende   </a:t>
            </a:r>
          </a:p>
        </p:txBody>
      </p:sp>
      <p:pic>
        <p:nvPicPr>
          <p:cNvPr id="4" name="Grafik 3">
            <a:extLst>
              <a:ext uri="{FF2B5EF4-FFF2-40B4-BE49-F238E27FC236}">
                <a16:creationId xmlns:a16="http://schemas.microsoft.com/office/drawing/2014/main" id="{D2221ED5-0377-72B3-1212-2FD1066C559F}"/>
              </a:ext>
            </a:extLst>
          </p:cNvPr>
          <p:cNvPicPr>
            <a:picLocks noChangeAspect="1"/>
          </p:cNvPicPr>
          <p:nvPr/>
        </p:nvPicPr>
        <p:blipFill>
          <a:blip r:embed="rId2"/>
          <a:stretch>
            <a:fillRect/>
          </a:stretch>
        </p:blipFill>
        <p:spPr>
          <a:xfrm>
            <a:off x="932834" y="1853022"/>
            <a:ext cx="7791178" cy="4455631"/>
          </a:xfrm>
          <a:prstGeom prst="rect">
            <a:avLst/>
          </a:prstGeom>
        </p:spPr>
      </p:pic>
    </p:spTree>
    <p:extLst>
      <p:ext uri="{BB962C8B-B14F-4D97-AF65-F5344CB8AC3E}">
        <p14:creationId xmlns:p14="http://schemas.microsoft.com/office/powerpoint/2010/main" val="26287325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7100E-3AA8-7EE2-877F-D41709B88F22}"/>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BAD65365-B7CB-9816-1341-2A3BF20639B4}"/>
              </a:ext>
            </a:extLst>
          </p:cNvPr>
          <p:cNvSpPr>
            <a:spLocks noGrp="1"/>
          </p:cNvSpPr>
          <p:nvPr>
            <p:ph type="title"/>
          </p:nvPr>
        </p:nvSpPr>
        <p:spPr>
          <a:xfrm>
            <a:off x="841999" y="426686"/>
            <a:ext cx="10083452" cy="1139543"/>
          </a:xfrm>
        </p:spPr>
        <p:txBody>
          <a:bodyPr/>
          <a:lstStyle/>
          <a:p>
            <a:r>
              <a:rPr lang="de-DE" dirty="0"/>
              <a:t>migrationswende vs. wirtschaftswende   </a:t>
            </a:r>
          </a:p>
        </p:txBody>
      </p:sp>
      <p:pic>
        <p:nvPicPr>
          <p:cNvPr id="3" name="Grafik 2">
            <a:extLst>
              <a:ext uri="{FF2B5EF4-FFF2-40B4-BE49-F238E27FC236}">
                <a16:creationId xmlns:a16="http://schemas.microsoft.com/office/drawing/2014/main" id="{861C9591-508C-7245-A3BE-C05EFFE04F5C}"/>
              </a:ext>
            </a:extLst>
          </p:cNvPr>
          <p:cNvPicPr>
            <a:picLocks noChangeAspect="1"/>
          </p:cNvPicPr>
          <p:nvPr/>
        </p:nvPicPr>
        <p:blipFill>
          <a:blip r:embed="rId2"/>
          <a:stretch>
            <a:fillRect/>
          </a:stretch>
        </p:blipFill>
        <p:spPr>
          <a:xfrm>
            <a:off x="973738" y="1778177"/>
            <a:ext cx="7897760" cy="4486402"/>
          </a:xfrm>
          <a:prstGeom prst="rect">
            <a:avLst/>
          </a:prstGeom>
        </p:spPr>
      </p:pic>
    </p:spTree>
    <p:extLst>
      <p:ext uri="{BB962C8B-B14F-4D97-AF65-F5344CB8AC3E}">
        <p14:creationId xmlns:p14="http://schemas.microsoft.com/office/powerpoint/2010/main" val="21894836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5ED52-3C8B-DBC7-E2FB-75BD93754964}"/>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FDDB4E60-36C6-A687-4A50-46E855486457}"/>
              </a:ext>
            </a:extLst>
          </p:cNvPr>
          <p:cNvSpPr>
            <a:spLocks noGrp="1"/>
          </p:cNvSpPr>
          <p:nvPr>
            <p:ph type="title"/>
          </p:nvPr>
        </p:nvSpPr>
        <p:spPr>
          <a:xfrm>
            <a:off x="841999" y="426686"/>
            <a:ext cx="10083452" cy="1139543"/>
          </a:xfrm>
        </p:spPr>
        <p:txBody>
          <a:bodyPr/>
          <a:lstStyle/>
          <a:p>
            <a:r>
              <a:rPr lang="de-DE" dirty="0"/>
              <a:t>migrationswende vs. wirtschaftswende   </a:t>
            </a:r>
          </a:p>
        </p:txBody>
      </p:sp>
      <p:pic>
        <p:nvPicPr>
          <p:cNvPr id="3" name="Grafik 2">
            <a:extLst>
              <a:ext uri="{FF2B5EF4-FFF2-40B4-BE49-F238E27FC236}">
                <a16:creationId xmlns:a16="http://schemas.microsoft.com/office/drawing/2014/main" id="{F5115D7B-3A87-00F9-B20A-D1BCB6D76999}"/>
              </a:ext>
            </a:extLst>
          </p:cNvPr>
          <p:cNvPicPr>
            <a:picLocks noChangeAspect="1"/>
          </p:cNvPicPr>
          <p:nvPr/>
        </p:nvPicPr>
        <p:blipFill>
          <a:blip r:embed="rId2"/>
          <a:stretch>
            <a:fillRect/>
          </a:stretch>
        </p:blipFill>
        <p:spPr>
          <a:xfrm>
            <a:off x="974957" y="1949486"/>
            <a:ext cx="7533201" cy="4312658"/>
          </a:xfrm>
          <a:prstGeom prst="rect">
            <a:avLst/>
          </a:prstGeom>
        </p:spPr>
      </p:pic>
    </p:spTree>
    <p:extLst>
      <p:ext uri="{BB962C8B-B14F-4D97-AF65-F5344CB8AC3E}">
        <p14:creationId xmlns:p14="http://schemas.microsoft.com/office/powerpoint/2010/main" val="7570000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3D32E-DA60-29EF-C3CA-3DD21111E4E9}"/>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AF9672C5-A8E4-3472-5EAE-0D984211C16C}"/>
              </a:ext>
            </a:extLst>
          </p:cNvPr>
          <p:cNvSpPr>
            <a:spLocks noGrp="1"/>
          </p:cNvSpPr>
          <p:nvPr>
            <p:ph type="title"/>
          </p:nvPr>
        </p:nvSpPr>
        <p:spPr>
          <a:xfrm>
            <a:off x="841999" y="426686"/>
            <a:ext cx="10083452" cy="1139543"/>
          </a:xfrm>
        </p:spPr>
        <p:txBody>
          <a:bodyPr/>
          <a:lstStyle/>
          <a:p>
            <a:r>
              <a:rPr lang="de-DE" dirty="0"/>
              <a:t>migrationswende vs. wirtschaftswende   </a:t>
            </a:r>
          </a:p>
        </p:txBody>
      </p:sp>
      <p:pic>
        <p:nvPicPr>
          <p:cNvPr id="3" name="Grafik 2">
            <a:extLst>
              <a:ext uri="{FF2B5EF4-FFF2-40B4-BE49-F238E27FC236}">
                <a16:creationId xmlns:a16="http://schemas.microsoft.com/office/drawing/2014/main" id="{4A92B8BD-135E-3517-C30C-E50758E7A5B7}"/>
              </a:ext>
            </a:extLst>
          </p:cNvPr>
          <p:cNvPicPr>
            <a:picLocks noChangeAspect="1"/>
          </p:cNvPicPr>
          <p:nvPr/>
        </p:nvPicPr>
        <p:blipFill>
          <a:blip r:embed="rId2"/>
          <a:stretch>
            <a:fillRect/>
          </a:stretch>
        </p:blipFill>
        <p:spPr>
          <a:xfrm>
            <a:off x="993124" y="1783030"/>
            <a:ext cx="7890730" cy="4532972"/>
          </a:xfrm>
          <a:prstGeom prst="rect">
            <a:avLst/>
          </a:prstGeom>
        </p:spPr>
      </p:pic>
    </p:spTree>
    <p:extLst>
      <p:ext uri="{BB962C8B-B14F-4D97-AF65-F5344CB8AC3E}">
        <p14:creationId xmlns:p14="http://schemas.microsoft.com/office/powerpoint/2010/main" val="24772849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AF0B1-3385-6DB5-61AC-5109CAC56B8C}"/>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6D441961-67B5-6107-AA11-2E40E90D94B2}"/>
              </a:ext>
            </a:extLst>
          </p:cNvPr>
          <p:cNvSpPr>
            <a:spLocks noGrp="1"/>
          </p:cNvSpPr>
          <p:nvPr>
            <p:ph type="title"/>
          </p:nvPr>
        </p:nvSpPr>
        <p:spPr>
          <a:xfrm>
            <a:off x="841999" y="426686"/>
            <a:ext cx="10083452" cy="1139543"/>
          </a:xfrm>
        </p:spPr>
        <p:txBody>
          <a:bodyPr/>
          <a:lstStyle/>
          <a:p>
            <a:r>
              <a:rPr lang="de-DE" dirty="0"/>
              <a:t>migrationswende vs. wirtschaftswende   </a:t>
            </a:r>
          </a:p>
        </p:txBody>
      </p:sp>
      <p:pic>
        <p:nvPicPr>
          <p:cNvPr id="3" name="Grafik 2">
            <a:extLst>
              <a:ext uri="{FF2B5EF4-FFF2-40B4-BE49-F238E27FC236}">
                <a16:creationId xmlns:a16="http://schemas.microsoft.com/office/drawing/2014/main" id="{1A5EAE96-C69B-6F96-7583-21613BCD3AD5}"/>
              </a:ext>
            </a:extLst>
          </p:cNvPr>
          <p:cNvPicPr>
            <a:picLocks noChangeAspect="1"/>
          </p:cNvPicPr>
          <p:nvPr/>
        </p:nvPicPr>
        <p:blipFill>
          <a:blip r:embed="rId2"/>
          <a:stretch>
            <a:fillRect/>
          </a:stretch>
        </p:blipFill>
        <p:spPr>
          <a:xfrm>
            <a:off x="974955" y="1859079"/>
            <a:ext cx="7718399" cy="4437464"/>
          </a:xfrm>
          <a:prstGeom prst="rect">
            <a:avLst/>
          </a:prstGeom>
        </p:spPr>
      </p:pic>
    </p:spTree>
    <p:extLst>
      <p:ext uri="{BB962C8B-B14F-4D97-AF65-F5344CB8AC3E}">
        <p14:creationId xmlns:p14="http://schemas.microsoft.com/office/powerpoint/2010/main" val="39824455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20386-B63A-C9A3-1430-82479C7D1406}"/>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F2E753BB-224E-52A7-C88A-E434C9A758AB}"/>
              </a:ext>
            </a:extLst>
          </p:cNvPr>
          <p:cNvSpPr>
            <a:spLocks noGrp="1"/>
          </p:cNvSpPr>
          <p:nvPr>
            <p:ph type="title"/>
          </p:nvPr>
        </p:nvSpPr>
        <p:spPr>
          <a:xfrm>
            <a:off x="841999" y="426686"/>
            <a:ext cx="10083452" cy="1139543"/>
          </a:xfrm>
        </p:spPr>
        <p:txBody>
          <a:bodyPr/>
          <a:lstStyle/>
          <a:p>
            <a:r>
              <a:rPr lang="de-DE" dirty="0"/>
              <a:t>migrationswende vs. wirtschaftswende   </a:t>
            </a:r>
          </a:p>
        </p:txBody>
      </p:sp>
      <p:pic>
        <p:nvPicPr>
          <p:cNvPr id="3" name="Grafik 2">
            <a:extLst>
              <a:ext uri="{FF2B5EF4-FFF2-40B4-BE49-F238E27FC236}">
                <a16:creationId xmlns:a16="http://schemas.microsoft.com/office/drawing/2014/main" id="{C8874EA1-D7AE-6EA0-D294-BD1F98E74F2E}"/>
              </a:ext>
            </a:extLst>
          </p:cNvPr>
          <p:cNvPicPr>
            <a:picLocks noChangeAspect="1"/>
          </p:cNvPicPr>
          <p:nvPr/>
        </p:nvPicPr>
        <p:blipFill>
          <a:blip r:embed="rId2"/>
          <a:stretch>
            <a:fillRect/>
          </a:stretch>
        </p:blipFill>
        <p:spPr>
          <a:xfrm>
            <a:off x="940395" y="1847823"/>
            <a:ext cx="7743378" cy="4423611"/>
          </a:xfrm>
          <a:prstGeom prst="rect">
            <a:avLst/>
          </a:prstGeom>
        </p:spPr>
      </p:pic>
    </p:spTree>
    <p:extLst>
      <p:ext uri="{BB962C8B-B14F-4D97-AF65-F5344CB8AC3E}">
        <p14:creationId xmlns:p14="http://schemas.microsoft.com/office/powerpoint/2010/main" val="30344211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45226-FB36-E1EC-4AEF-37078B9CC26A}"/>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44382233-64FC-8994-4C34-74B11CEB8361}"/>
              </a:ext>
            </a:extLst>
          </p:cNvPr>
          <p:cNvSpPr>
            <a:spLocks noGrp="1"/>
          </p:cNvSpPr>
          <p:nvPr>
            <p:ph type="title"/>
          </p:nvPr>
        </p:nvSpPr>
        <p:spPr>
          <a:xfrm>
            <a:off x="841999" y="426686"/>
            <a:ext cx="10083452" cy="1139543"/>
          </a:xfrm>
        </p:spPr>
        <p:txBody>
          <a:bodyPr/>
          <a:lstStyle/>
          <a:p>
            <a:r>
              <a:rPr lang="de-DE" dirty="0" err="1"/>
              <a:t>faktor</a:t>
            </a:r>
            <a:r>
              <a:rPr lang="de-DE" dirty="0"/>
              <a:t> </a:t>
            </a:r>
            <a:r>
              <a:rPr lang="de-DE" dirty="0" err="1"/>
              <a:t>wahlbeteiligung</a:t>
            </a:r>
            <a:r>
              <a:rPr lang="de-DE" dirty="0"/>
              <a:t>  </a:t>
            </a:r>
          </a:p>
        </p:txBody>
      </p:sp>
      <p:pic>
        <p:nvPicPr>
          <p:cNvPr id="4" name="Grafik 3">
            <a:extLst>
              <a:ext uri="{FF2B5EF4-FFF2-40B4-BE49-F238E27FC236}">
                <a16:creationId xmlns:a16="http://schemas.microsoft.com/office/drawing/2014/main" id="{3AC151DB-C65D-204A-D56B-996B8534B617}"/>
              </a:ext>
            </a:extLst>
          </p:cNvPr>
          <p:cNvPicPr>
            <a:picLocks noChangeAspect="1"/>
          </p:cNvPicPr>
          <p:nvPr/>
        </p:nvPicPr>
        <p:blipFill>
          <a:blip r:embed="rId2"/>
          <a:stretch>
            <a:fillRect/>
          </a:stretch>
        </p:blipFill>
        <p:spPr>
          <a:xfrm>
            <a:off x="841999" y="2208486"/>
            <a:ext cx="7860788" cy="4069113"/>
          </a:xfrm>
          <a:prstGeom prst="rect">
            <a:avLst/>
          </a:prstGeom>
        </p:spPr>
      </p:pic>
    </p:spTree>
    <p:extLst>
      <p:ext uri="{BB962C8B-B14F-4D97-AF65-F5344CB8AC3E}">
        <p14:creationId xmlns:p14="http://schemas.microsoft.com/office/powerpoint/2010/main" val="24702146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CE203-79D1-623A-4C9F-CD3AE30D6D4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C8B6F27-4EAD-B9E4-E7E5-578D8634CD3E}"/>
              </a:ext>
            </a:extLst>
          </p:cNvPr>
          <p:cNvSpPr>
            <a:spLocks noGrp="1"/>
          </p:cNvSpPr>
          <p:nvPr>
            <p:ph type="title"/>
          </p:nvPr>
        </p:nvSpPr>
        <p:spPr>
          <a:xfrm>
            <a:off x="982663" y="3321050"/>
            <a:ext cx="7923844" cy="852053"/>
          </a:xfrm>
        </p:spPr>
        <p:txBody>
          <a:bodyPr/>
          <a:lstStyle/>
          <a:p>
            <a:r>
              <a:rPr lang="de-DE" dirty="0"/>
              <a:t> </a:t>
            </a:r>
            <a:br>
              <a:rPr lang="de-DE" dirty="0"/>
            </a:br>
            <a:r>
              <a:rPr lang="de-DE" dirty="0"/>
              <a:t>top 5 </a:t>
            </a:r>
            <a:br>
              <a:rPr lang="de-DE" dirty="0"/>
            </a:br>
            <a:r>
              <a:rPr lang="de-DE" dirty="0" err="1"/>
              <a:t>führung</a:t>
            </a:r>
            <a:r>
              <a:rPr lang="de-DE" dirty="0"/>
              <a:t> durch </a:t>
            </a:r>
            <a:br>
              <a:rPr lang="de-DE" dirty="0"/>
            </a:br>
            <a:r>
              <a:rPr lang="de-DE" dirty="0"/>
              <a:t>das </a:t>
            </a:r>
            <a:r>
              <a:rPr lang="de-DE" dirty="0" err="1"/>
              <a:t>ard-hauptstadtstudio</a:t>
            </a:r>
            <a:endParaRPr lang="de-DE" dirty="0"/>
          </a:p>
        </p:txBody>
      </p:sp>
    </p:spTree>
    <p:extLst>
      <p:ext uri="{BB962C8B-B14F-4D97-AF65-F5344CB8AC3E}">
        <p14:creationId xmlns:p14="http://schemas.microsoft.com/office/powerpoint/2010/main" val="26631300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AAD53-9DA8-779E-04E3-BE6BC0A0A16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ABFBB6B-5D2E-DB8F-40FB-DDF41B3E75D1}"/>
              </a:ext>
            </a:extLst>
          </p:cNvPr>
          <p:cNvSpPr>
            <a:spLocks noGrp="1"/>
          </p:cNvSpPr>
          <p:nvPr>
            <p:ph type="ctrTitle"/>
          </p:nvPr>
        </p:nvSpPr>
        <p:spPr/>
        <p:txBody>
          <a:bodyPr>
            <a:noAutofit/>
          </a:bodyPr>
          <a:lstStyle/>
          <a:p>
            <a:pPr algn="l"/>
            <a:r>
              <a:rPr lang="de-DE" dirty="0"/>
              <a:t>herzlich willkommen </a:t>
            </a:r>
            <a:br>
              <a:rPr lang="de-DE" dirty="0"/>
            </a:br>
            <a:r>
              <a:rPr lang="de-DE" dirty="0"/>
              <a:t>zum 2. tag!</a:t>
            </a:r>
          </a:p>
        </p:txBody>
      </p:sp>
      <p:sp>
        <p:nvSpPr>
          <p:cNvPr id="3" name="Untertitel 2">
            <a:extLst>
              <a:ext uri="{FF2B5EF4-FFF2-40B4-BE49-F238E27FC236}">
                <a16:creationId xmlns:a16="http://schemas.microsoft.com/office/drawing/2014/main" id="{CB2FC3CE-95E1-E525-E0E8-0CF63BFD1788}"/>
              </a:ext>
            </a:extLst>
          </p:cNvPr>
          <p:cNvSpPr>
            <a:spLocks noGrp="1"/>
          </p:cNvSpPr>
          <p:nvPr>
            <p:ph type="subTitle" idx="1"/>
          </p:nvPr>
        </p:nvSpPr>
        <p:spPr/>
        <p:txBody>
          <a:bodyPr/>
          <a:lstStyle/>
          <a:p>
            <a:endParaRPr lang="de-DE" dirty="0"/>
          </a:p>
          <a:p>
            <a:endParaRPr lang="de-DE" dirty="0"/>
          </a:p>
        </p:txBody>
      </p:sp>
    </p:spTree>
    <p:extLst>
      <p:ext uri="{BB962C8B-B14F-4D97-AF65-F5344CB8AC3E}">
        <p14:creationId xmlns:p14="http://schemas.microsoft.com/office/powerpoint/2010/main" val="35507707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A2F63-770B-C6F4-5F5C-566AC860194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545720-B815-E05F-6356-5A990C318418}"/>
              </a:ext>
            </a:extLst>
          </p:cNvPr>
          <p:cNvSpPr>
            <a:spLocks noGrp="1"/>
          </p:cNvSpPr>
          <p:nvPr>
            <p:ph type="title"/>
          </p:nvPr>
        </p:nvSpPr>
        <p:spPr>
          <a:xfrm>
            <a:off x="1116530" y="2095308"/>
            <a:ext cx="9958940" cy="2852737"/>
          </a:xfrm>
        </p:spPr>
        <p:txBody>
          <a:bodyPr/>
          <a:lstStyle/>
          <a:p>
            <a:r>
              <a:rPr lang="de-DE" dirty="0"/>
              <a:t> </a:t>
            </a:r>
            <a:br>
              <a:rPr lang="de-DE" dirty="0"/>
            </a:br>
            <a:r>
              <a:rPr lang="de-DE" dirty="0"/>
              <a:t>top 2</a:t>
            </a:r>
            <a:br>
              <a:rPr lang="de-DE" dirty="0"/>
            </a:br>
            <a:r>
              <a:rPr lang="de-DE" dirty="0" err="1"/>
              <a:t>ergebnisse</a:t>
            </a:r>
            <a:r>
              <a:rPr lang="de-DE" dirty="0"/>
              <a:t> der sondierungs-gespräche</a:t>
            </a:r>
          </a:p>
        </p:txBody>
      </p:sp>
    </p:spTree>
    <p:extLst>
      <p:ext uri="{BB962C8B-B14F-4D97-AF65-F5344CB8AC3E}">
        <p14:creationId xmlns:p14="http://schemas.microsoft.com/office/powerpoint/2010/main" val="15625618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C4450-4142-8928-3E1A-7FF999228DF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12B55FC-7B9C-B3AB-37F0-9B6BBC01C0A6}"/>
              </a:ext>
            </a:extLst>
          </p:cNvPr>
          <p:cNvSpPr>
            <a:spLocks noGrp="1"/>
          </p:cNvSpPr>
          <p:nvPr>
            <p:ph type="title"/>
          </p:nvPr>
        </p:nvSpPr>
        <p:spPr>
          <a:xfrm>
            <a:off x="1027454" y="2858317"/>
            <a:ext cx="9958940" cy="2852737"/>
          </a:xfrm>
        </p:spPr>
        <p:txBody>
          <a:bodyPr/>
          <a:lstStyle/>
          <a:p>
            <a:r>
              <a:rPr lang="de-DE" dirty="0"/>
              <a:t> </a:t>
            </a:r>
            <a:br>
              <a:rPr lang="de-DE" dirty="0"/>
            </a:br>
            <a:r>
              <a:rPr lang="de-DE" dirty="0"/>
              <a:t>top 3</a:t>
            </a:r>
            <a:br>
              <a:rPr lang="de-DE" dirty="0"/>
            </a:br>
            <a:r>
              <a:rPr lang="de-DE" dirty="0"/>
              <a:t>„</a:t>
            </a:r>
            <a:r>
              <a:rPr lang="de-DE" dirty="0" err="1"/>
              <a:t>deutschland</a:t>
            </a:r>
            <a:r>
              <a:rPr lang="de-DE" dirty="0"/>
              <a:t> </a:t>
            </a:r>
            <a:br>
              <a:rPr lang="de-DE" dirty="0"/>
            </a:br>
            <a:r>
              <a:rPr lang="de-DE" dirty="0"/>
              <a:t>nach der </a:t>
            </a:r>
            <a:r>
              <a:rPr lang="de-DE" dirty="0" err="1"/>
              <a:t>wahl</a:t>
            </a:r>
            <a:r>
              <a:rPr lang="de-DE" dirty="0"/>
              <a:t>“ – </a:t>
            </a:r>
            <a:br>
              <a:rPr lang="de-DE" dirty="0"/>
            </a:br>
            <a:r>
              <a:rPr lang="de-DE" dirty="0" err="1"/>
              <a:t>gespräch</a:t>
            </a:r>
            <a:r>
              <a:rPr lang="de-DE" dirty="0"/>
              <a:t> mit </a:t>
            </a:r>
            <a:br>
              <a:rPr lang="de-DE" dirty="0"/>
            </a:br>
            <a:r>
              <a:rPr lang="de-DE" dirty="0" err="1"/>
              <a:t>friedrich</a:t>
            </a:r>
            <a:r>
              <a:rPr lang="de-DE" dirty="0"/>
              <a:t> merz</a:t>
            </a:r>
          </a:p>
        </p:txBody>
      </p:sp>
    </p:spTree>
    <p:extLst>
      <p:ext uri="{BB962C8B-B14F-4D97-AF65-F5344CB8AC3E}">
        <p14:creationId xmlns:p14="http://schemas.microsoft.com/office/powerpoint/2010/main" val="12930903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BB504-C606-E9E4-55E1-F1C3853627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1941098-EB8F-D9F6-80AF-1A73BA4B0C1F}"/>
              </a:ext>
            </a:extLst>
          </p:cNvPr>
          <p:cNvSpPr>
            <a:spLocks noGrp="1"/>
          </p:cNvSpPr>
          <p:nvPr>
            <p:ph type="title"/>
          </p:nvPr>
        </p:nvSpPr>
        <p:spPr>
          <a:xfrm>
            <a:off x="1039565" y="1193019"/>
            <a:ext cx="9958940" cy="2852737"/>
          </a:xfrm>
        </p:spPr>
        <p:txBody>
          <a:bodyPr/>
          <a:lstStyle/>
          <a:p>
            <a:r>
              <a:rPr lang="de-DE" dirty="0"/>
              <a:t> </a:t>
            </a:r>
            <a:br>
              <a:rPr lang="de-DE" dirty="0"/>
            </a:br>
            <a:r>
              <a:rPr lang="de-DE" dirty="0"/>
              <a:t>top 4</a:t>
            </a:r>
            <a:br>
              <a:rPr lang="de-DE" dirty="0"/>
            </a:br>
            <a:r>
              <a:rPr lang="de-DE" dirty="0"/>
              <a:t>de-brief</a:t>
            </a:r>
          </a:p>
        </p:txBody>
      </p:sp>
    </p:spTree>
    <p:extLst>
      <p:ext uri="{BB962C8B-B14F-4D97-AF65-F5344CB8AC3E}">
        <p14:creationId xmlns:p14="http://schemas.microsoft.com/office/powerpoint/2010/main" val="12064841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8BC59-EFE8-3313-6D6D-B63899F671E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B00B6EF-8045-13BB-85B2-35F3CD236E4E}"/>
              </a:ext>
            </a:extLst>
          </p:cNvPr>
          <p:cNvSpPr>
            <a:spLocks noGrp="1"/>
          </p:cNvSpPr>
          <p:nvPr>
            <p:ph type="title"/>
          </p:nvPr>
        </p:nvSpPr>
        <p:spPr>
          <a:xfrm>
            <a:off x="1069844" y="1283854"/>
            <a:ext cx="9958940" cy="2852737"/>
          </a:xfrm>
        </p:spPr>
        <p:txBody>
          <a:bodyPr/>
          <a:lstStyle/>
          <a:p>
            <a:r>
              <a:rPr lang="de-DE" dirty="0"/>
              <a:t> </a:t>
            </a:r>
            <a:br>
              <a:rPr lang="de-DE" dirty="0"/>
            </a:br>
            <a:r>
              <a:rPr lang="de-DE" dirty="0"/>
              <a:t>top 5 </a:t>
            </a:r>
            <a:br>
              <a:rPr lang="de-DE" dirty="0"/>
            </a:br>
            <a:r>
              <a:rPr lang="de-DE" dirty="0"/>
              <a:t>arbeitsschwer-</a:t>
            </a:r>
            <a:br>
              <a:rPr lang="de-DE" dirty="0"/>
            </a:br>
            <a:r>
              <a:rPr lang="de-DE" dirty="0"/>
              <a:t>punkte 2025</a:t>
            </a:r>
          </a:p>
        </p:txBody>
      </p:sp>
    </p:spTree>
    <p:extLst>
      <p:ext uri="{BB962C8B-B14F-4D97-AF65-F5344CB8AC3E}">
        <p14:creationId xmlns:p14="http://schemas.microsoft.com/office/powerpoint/2010/main" val="22456961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ED56B-4186-4341-28A5-0B26B98A9B5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FFF4948-D3C5-78CF-B472-B22EA3E1058F}"/>
              </a:ext>
            </a:extLst>
          </p:cNvPr>
          <p:cNvSpPr>
            <a:spLocks noGrp="1"/>
          </p:cNvSpPr>
          <p:nvPr>
            <p:ph type="title"/>
          </p:nvPr>
        </p:nvSpPr>
        <p:spPr>
          <a:xfrm>
            <a:off x="1039660" y="1495970"/>
            <a:ext cx="10083452" cy="1139543"/>
          </a:xfrm>
        </p:spPr>
        <p:txBody>
          <a:bodyPr anchor="b"/>
          <a:lstStyle/>
          <a:p>
            <a:r>
              <a:rPr lang="de-DE" dirty="0"/>
              <a:t>unklare ausgangslage zum jahresbeginn 2025</a:t>
            </a:r>
          </a:p>
        </p:txBody>
      </p:sp>
      <p:sp>
        <p:nvSpPr>
          <p:cNvPr id="3" name="Inhaltsplatzhalter 2">
            <a:extLst>
              <a:ext uri="{FF2B5EF4-FFF2-40B4-BE49-F238E27FC236}">
                <a16:creationId xmlns:a16="http://schemas.microsoft.com/office/drawing/2014/main" id="{CCBA6159-DD2F-A59F-9B95-363A7FF88CF7}"/>
              </a:ext>
            </a:extLst>
          </p:cNvPr>
          <p:cNvSpPr>
            <a:spLocks noGrp="1"/>
          </p:cNvSpPr>
          <p:nvPr>
            <p:ph idx="1"/>
          </p:nvPr>
        </p:nvSpPr>
        <p:spPr>
          <a:xfrm>
            <a:off x="1039660" y="3004123"/>
            <a:ext cx="10556287" cy="4519226"/>
          </a:xfrm>
        </p:spPr>
        <p:txBody>
          <a:bodyPr/>
          <a:lstStyle/>
          <a:p>
            <a:r>
              <a:rPr lang="de-DE" dirty="0"/>
              <a:t>Amtseinführung Donald Trump: 20. Januar 2025</a:t>
            </a:r>
          </a:p>
          <a:p>
            <a:r>
              <a:rPr lang="de-DE" dirty="0"/>
              <a:t>Bundestagswahl: 23. Februar 2025</a:t>
            </a:r>
          </a:p>
          <a:p>
            <a:r>
              <a:rPr lang="de-DE" dirty="0"/>
              <a:t>Koalitionsverhandlungen: März/April 2025</a:t>
            </a:r>
          </a:p>
          <a:p>
            <a:r>
              <a:rPr lang="de-DE" dirty="0"/>
              <a:t>100-Tage-Programm: Mai bis Juli 2025</a:t>
            </a:r>
          </a:p>
          <a:p>
            <a:r>
              <a:rPr lang="de-DE" dirty="0"/>
              <a:t>Fortsetzung der Krise: Bis Herbst 2025</a:t>
            </a:r>
          </a:p>
          <a:p>
            <a:r>
              <a:rPr lang="de-DE" dirty="0"/>
              <a:t>Änderung der wirtschaftlichen Lage: Ab Herbst 2025??</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31252875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3FECB-FB49-C277-D08E-9ED81E2AD6A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CC80768-AB6D-6FC6-9B54-44F02A2B86CC}"/>
              </a:ext>
            </a:extLst>
          </p:cNvPr>
          <p:cNvSpPr>
            <a:spLocks noGrp="1"/>
          </p:cNvSpPr>
          <p:nvPr>
            <p:ph type="title"/>
          </p:nvPr>
        </p:nvSpPr>
        <p:spPr>
          <a:xfrm>
            <a:off x="1039660" y="309066"/>
            <a:ext cx="10083452" cy="1139543"/>
          </a:xfrm>
        </p:spPr>
        <p:txBody>
          <a:bodyPr anchor="b"/>
          <a:lstStyle/>
          <a:p>
            <a:r>
              <a:rPr lang="de-DE" dirty="0"/>
              <a:t>womit können wir rechnen?</a:t>
            </a:r>
          </a:p>
        </p:txBody>
      </p:sp>
      <p:sp>
        <p:nvSpPr>
          <p:cNvPr id="3" name="Inhaltsplatzhalter 2">
            <a:extLst>
              <a:ext uri="{FF2B5EF4-FFF2-40B4-BE49-F238E27FC236}">
                <a16:creationId xmlns:a16="http://schemas.microsoft.com/office/drawing/2014/main" id="{1A879B35-1E26-A8F7-DDCC-CB808C469DFC}"/>
              </a:ext>
            </a:extLst>
          </p:cNvPr>
          <p:cNvSpPr>
            <a:spLocks noGrp="1"/>
          </p:cNvSpPr>
          <p:nvPr>
            <p:ph idx="1"/>
          </p:nvPr>
        </p:nvSpPr>
        <p:spPr>
          <a:xfrm>
            <a:off x="1039659" y="1712241"/>
            <a:ext cx="10786581" cy="4519226"/>
          </a:xfrm>
        </p:spPr>
        <p:txBody>
          <a:bodyPr/>
          <a:lstStyle/>
          <a:p>
            <a:r>
              <a:rPr lang="de-DE" sz="2200" dirty="0"/>
              <a:t>Eine neue, leicht wirtschaftsfreundlichere Bundesregierung zwischen Handlungs- und Kompromisszwang</a:t>
            </a:r>
          </a:p>
          <a:p>
            <a:r>
              <a:rPr lang="de-DE" sz="2200" dirty="0"/>
              <a:t>AfD als Oppositionsführerin und Störfaktor, Druck auf die Mitte (auch Linke)</a:t>
            </a:r>
          </a:p>
          <a:p>
            <a:r>
              <a:rPr lang="de-DE" sz="2200" dirty="0"/>
              <a:t>Erhebliche internationale Friktionen durch USA und China, politischer Druck auf den Standort und auf eine (noch) zerstrittene EU</a:t>
            </a:r>
          </a:p>
          <a:p>
            <a:r>
              <a:rPr lang="de-DE" sz="2200" dirty="0"/>
              <a:t>Eine Fortsetzung der Stagnation/Rezession bis zum Herbst 2025 mit leicht steigender Arbeitslosigkeit, fortgesetzte Verlagerung von Standorten</a:t>
            </a:r>
          </a:p>
          <a:p>
            <a:r>
              <a:rPr lang="de-DE" sz="2200" dirty="0"/>
              <a:t>Steigender Finanzierungsbedarf Bundeswehr, Infrastruktur, Sozialstaat</a:t>
            </a:r>
          </a:p>
          <a:p>
            <a:r>
              <a:rPr lang="de-DE" sz="2200" dirty="0"/>
              <a:t>Massive Steigerung der Staatsausgaben</a:t>
            </a:r>
          </a:p>
          <a:p>
            <a:r>
              <a:rPr lang="de-DE" sz="2200" dirty="0"/>
              <a:t>BGA intern: Wirtschaftsstufe in der Krise, sinkende Mitgliederzahlen, Verbandsauflösungen (von 70 auf 65 auf 60 auf ?)</a:t>
            </a:r>
          </a:p>
          <a:p>
            <a:pPr marL="0" indent="0">
              <a:buNone/>
            </a:pPr>
            <a:endParaRPr lang="de-DE" sz="2200" dirty="0"/>
          </a:p>
          <a:p>
            <a:pPr marL="0" indent="0">
              <a:buNone/>
            </a:pPr>
            <a:endParaRPr lang="de-DE" sz="2200" dirty="0"/>
          </a:p>
        </p:txBody>
      </p:sp>
    </p:spTree>
    <p:extLst>
      <p:ext uri="{BB962C8B-B14F-4D97-AF65-F5344CB8AC3E}">
        <p14:creationId xmlns:p14="http://schemas.microsoft.com/office/powerpoint/2010/main" val="13771592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376BC-10FC-FC33-C18A-E58C2E2F45C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BB932C2-27EE-ED01-EF67-93CEC81520C9}"/>
              </a:ext>
            </a:extLst>
          </p:cNvPr>
          <p:cNvSpPr>
            <a:spLocks noGrp="1"/>
          </p:cNvSpPr>
          <p:nvPr>
            <p:ph type="title"/>
          </p:nvPr>
        </p:nvSpPr>
        <p:spPr>
          <a:xfrm>
            <a:off x="1039659" y="200065"/>
            <a:ext cx="10083452" cy="1139543"/>
          </a:xfrm>
        </p:spPr>
        <p:txBody>
          <a:bodyPr anchor="b"/>
          <a:lstStyle/>
          <a:p>
            <a:r>
              <a:rPr lang="de-DE" dirty="0"/>
              <a:t>schwerpunkte bga 1/2</a:t>
            </a:r>
          </a:p>
        </p:txBody>
      </p:sp>
      <p:sp>
        <p:nvSpPr>
          <p:cNvPr id="3" name="Inhaltsplatzhalter 2">
            <a:extLst>
              <a:ext uri="{FF2B5EF4-FFF2-40B4-BE49-F238E27FC236}">
                <a16:creationId xmlns:a16="http://schemas.microsoft.com/office/drawing/2014/main" id="{B4329EF3-C2C8-66B3-3641-36983C1D3A1D}"/>
              </a:ext>
            </a:extLst>
          </p:cNvPr>
          <p:cNvSpPr>
            <a:spLocks noGrp="1"/>
          </p:cNvSpPr>
          <p:nvPr>
            <p:ph idx="1"/>
          </p:nvPr>
        </p:nvSpPr>
        <p:spPr>
          <a:xfrm>
            <a:off x="1039659" y="1597184"/>
            <a:ext cx="10556287" cy="4519226"/>
          </a:xfrm>
        </p:spPr>
        <p:txBody>
          <a:bodyPr/>
          <a:lstStyle/>
          <a:p>
            <a:r>
              <a:rPr lang="de-DE" sz="2200" dirty="0"/>
              <a:t>Wirtschaftliche Bedeutung/Image des Groß- und Außenhandels sichtbar machen</a:t>
            </a:r>
          </a:p>
          <a:p>
            <a:r>
              <a:rPr lang="de-DE" sz="2200" dirty="0"/>
              <a:t>BGA als anerkannter marktwirtschaftlicher Impulsgeber der nächsten Bundesregierung und der Fraktionen</a:t>
            </a:r>
          </a:p>
          <a:p>
            <a:r>
              <a:rPr lang="de-DE" sz="2200" dirty="0"/>
              <a:t>Verlässliche Beziehungen zu Kanzleramt und den für uns wichtigen Bundesministerien</a:t>
            </a:r>
          </a:p>
          <a:p>
            <a:r>
              <a:rPr lang="de-DE" sz="2200" dirty="0"/>
              <a:t>Die Akzeptanz und Bedeutung des BGA für seine und zukünftige Mitglieder weiter stärken, Dienstleistungsangebot (insb. „</a:t>
            </a:r>
            <a:r>
              <a:rPr lang="de-DE" sz="2200" dirty="0" err="1"/>
              <a:t>how</a:t>
            </a:r>
            <a:r>
              <a:rPr lang="de-DE" sz="2200" dirty="0"/>
              <a:t> </a:t>
            </a:r>
            <a:r>
              <a:rPr lang="de-DE" sz="2200" dirty="0" err="1"/>
              <a:t>to</a:t>
            </a:r>
            <a:r>
              <a:rPr lang="de-DE" sz="2200" dirty="0"/>
              <a:t>…“-Webinare)</a:t>
            </a:r>
          </a:p>
          <a:p>
            <a:r>
              <a:rPr lang="de-DE" sz="2200" dirty="0"/>
              <a:t>Mediale Präsenz des Verbandes und der Veranstaltungen weiter ausbauen</a:t>
            </a:r>
          </a:p>
          <a:p>
            <a:pPr marL="0" indent="0">
              <a:buNone/>
            </a:pPr>
            <a:endParaRPr lang="de-DE" sz="2200" dirty="0"/>
          </a:p>
          <a:p>
            <a:pPr marL="0" indent="0">
              <a:buNone/>
            </a:pPr>
            <a:endParaRPr lang="de-DE" sz="2200" dirty="0"/>
          </a:p>
          <a:p>
            <a:pPr marL="0" indent="0">
              <a:buNone/>
            </a:pPr>
            <a:endParaRPr lang="de-DE" sz="2200" dirty="0"/>
          </a:p>
        </p:txBody>
      </p:sp>
    </p:spTree>
    <p:extLst>
      <p:ext uri="{BB962C8B-B14F-4D97-AF65-F5344CB8AC3E}">
        <p14:creationId xmlns:p14="http://schemas.microsoft.com/office/powerpoint/2010/main" val="14400371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63999-35D3-4BB9-42F9-671954B4716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CD0BED1-5A59-AAC0-0DB0-EBC163FB94B6}"/>
              </a:ext>
            </a:extLst>
          </p:cNvPr>
          <p:cNvSpPr>
            <a:spLocks noGrp="1"/>
          </p:cNvSpPr>
          <p:nvPr>
            <p:ph type="title"/>
          </p:nvPr>
        </p:nvSpPr>
        <p:spPr>
          <a:xfrm>
            <a:off x="982663" y="206798"/>
            <a:ext cx="10083452" cy="1139543"/>
          </a:xfrm>
        </p:spPr>
        <p:txBody>
          <a:bodyPr anchor="b"/>
          <a:lstStyle/>
          <a:p>
            <a:r>
              <a:rPr lang="de-DE" dirty="0"/>
              <a:t>schwerpunkte bga 2/2</a:t>
            </a:r>
          </a:p>
        </p:txBody>
      </p:sp>
      <p:sp>
        <p:nvSpPr>
          <p:cNvPr id="3" name="Inhaltsplatzhalter 2">
            <a:extLst>
              <a:ext uri="{FF2B5EF4-FFF2-40B4-BE49-F238E27FC236}">
                <a16:creationId xmlns:a16="http://schemas.microsoft.com/office/drawing/2014/main" id="{DF75CC3B-68B7-1146-0491-935869545BFF}"/>
              </a:ext>
            </a:extLst>
          </p:cNvPr>
          <p:cNvSpPr>
            <a:spLocks noGrp="1"/>
          </p:cNvSpPr>
          <p:nvPr>
            <p:ph idx="1"/>
          </p:nvPr>
        </p:nvSpPr>
        <p:spPr>
          <a:xfrm>
            <a:off x="1039659" y="1712241"/>
            <a:ext cx="10556287" cy="4519226"/>
          </a:xfrm>
        </p:spPr>
        <p:txBody>
          <a:bodyPr/>
          <a:lstStyle/>
          <a:p>
            <a:r>
              <a:rPr lang="de-DE" sz="2200" dirty="0"/>
              <a:t>Verhältnis zu unserem Tarif- und Sozialpartner stabilisieren, normalisieren</a:t>
            </a:r>
          </a:p>
          <a:p>
            <a:r>
              <a:rPr lang="de-DE" sz="2200" dirty="0"/>
              <a:t>Vorbereitung der nächsten Tarifrunde</a:t>
            </a:r>
          </a:p>
          <a:p>
            <a:r>
              <a:rPr lang="de-DE" sz="2200" dirty="0"/>
              <a:t>Berufliche Bildung / Nachwuchsförderung als verbindendes Thema stärker bearbeiten</a:t>
            </a:r>
          </a:p>
          <a:p>
            <a:r>
              <a:rPr lang="de-DE" sz="2200" dirty="0"/>
              <a:t>Themenfelder Infrastruktur/Logistik und Digitalisierung stärker besetzen</a:t>
            </a:r>
          </a:p>
          <a:p>
            <a:r>
              <a:rPr lang="de-DE" sz="2200" dirty="0"/>
              <a:t>Arbeitsgemeinschaft deutscher Mittelstand in Europa</a:t>
            </a:r>
          </a:p>
          <a:p>
            <a:r>
              <a:rPr lang="de-DE" sz="2200" dirty="0"/>
              <a:t> Internationale Projektarbeit, wenn möglich und sinnvoll, ausbauen</a:t>
            </a:r>
          </a:p>
          <a:p>
            <a:r>
              <a:rPr lang="de-DE" sz="2200" dirty="0"/>
              <a:t>Mitgliedschaft stabilisieren, Mitglieder gewinnen</a:t>
            </a:r>
          </a:p>
          <a:p>
            <a:pPr marL="0" indent="0">
              <a:buNone/>
            </a:pPr>
            <a:endParaRPr lang="de-DE" sz="2200" dirty="0"/>
          </a:p>
          <a:p>
            <a:pPr marL="0" indent="0">
              <a:buNone/>
            </a:pPr>
            <a:endParaRPr lang="de-DE" sz="2200" dirty="0"/>
          </a:p>
          <a:p>
            <a:pPr marL="0" indent="0">
              <a:buNone/>
            </a:pPr>
            <a:endParaRPr lang="de-DE" sz="2200" dirty="0"/>
          </a:p>
        </p:txBody>
      </p:sp>
    </p:spTree>
    <p:extLst>
      <p:ext uri="{BB962C8B-B14F-4D97-AF65-F5344CB8AC3E}">
        <p14:creationId xmlns:p14="http://schemas.microsoft.com/office/powerpoint/2010/main" val="32183640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2F71FD-7EB9-C255-26B1-1E3EBF179038}"/>
              </a:ext>
            </a:extLst>
          </p:cNvPr>
          <p:cNvSpPr>
            <a:spLocks noGrp="1"/>
          </p:cNvSpPr>
          <p:nvPr>
            <p:ph type="title"/>
          </p:nvPr>
        </p:nvSpPr>
        <p:spPr>
          <a:xfrm>
            <a:off x="982663" y="844725"/>
            <a:ext cx="10083452" cy="1139543"/>
          </a:xfrm>
        </p:spPr>
        <p:txBody>
          <a:bodyPr/>
          <a:lstStyle/>
          <a:p>
            <a:r>
              <a:rPr lang="de-DE" dirty="0"/>
              <a:t>veranstaltungen 2025</a:t>
            </a:r>
          </a:p>
        </p:txBody>
      </p:sp>
      <p:sp>
        <p:nvSpPr>
          <p:cNvPr id="7" name="Graphic 1">
            <a:extLst>
              <a:ext uri="{FF2B5EF4-FFF2-40B4-BE49-F238E27FC236}">
                <a16:creationId xmlns:a16="http://schemas.microsoft.com/office/drawing/2014/main" id="{24F1246A-359E-B50F-E7D2-EBC955F8D30B}"/>
              </a:ext>
            </a:extLst>
          </p:cNvPr>
          <p:cNvSpPr/>
          <p:nvPr/>
        </p:nvSpPr>
        <p:spPr>
          <a:xfrm>
            <a:off x="995791" y="2573369"/>
            <a:ext cx="1401973" cy="2531989"/>
          </a:xfrm>
          <a:prstGeom prst="roundRect">
            <a:avLst>
              <a:gd name="adj" fmla="val 7051"/>
            </a:avLst>
          </a:prstGeom>
          <a:noFill/>
          <a:ln w="82550" cap="flat">
            <a:solidFill>
              <a:schemeClr val="tx1"/>
            </a:solidFill>
            <a:prstDash val="solid"/>
            <a:miter/>
          </a:ln>
        </p:spPr>
        <p:txBody>
          <a:bodyPr rtlCol="0" anchor="ctr"/>
          <a:lstStyle/>
          <a:p>
            <a:endParaRPr lang="en-US"/>
          </a:p>
        </p:txBody>
      </p:sp>
      <p:sp>
        <p:nvSpPr>
          <p:cNvPr id="30" name="Graphic 1">
            <a:extLst>
              <a:ext uri="{FF2B5EF4-FFF2-40B4-BE49-F238E27FC236}">
                <a16:creationId xmlns:a16="http://schemas.microsoft.com/office/drawing/2014/main" id="{0CA4D989-3912-660E-3851-96A88A113B5D}"/>
              </a:ext>
            </a:extLst>
          </p:cNvPr>
          <p:cNvSpPr/>
          <p:nvPr/>
        </p:nvSpPr>
        <p:spPr>
          <a:xfrm>
            <a:off x="2916951" y="2567026"/>
            <a:ext cx="1403415" cy="2538333"/>
          </a:xfrm>
          <a:prstGeom prst="roundRect">
            <a:avLst>
              <a:gd name="adj" fmla="val 7051"/>
            </a:avLst>
          </a:prstGeom>
          <a:noFill/>
          <a:ln w="82550" cap="flat">
            <a:solidFill>
              <a:schemeClr val="tx1"/>
            </a:solidFill>
            <a:prstDash val="solid"/>
            <a:miter/>
          </a:ln>
        </p:spPr>
        <p:txBody>
          <a:bodyPr rtlCol="0" anchor="ctr"/>
          <a:lstStyle/>
          <a:p>
            <a:endParaRPr lang="en-US"/>
          </a:p>
        </p:txBody>
      </p:sp>
      <p:sp>
        <p:nvSpPr>
          <p:cNvPr id="31" name="TextBox 41">
            <a:extLst>
              <a:ext uri="{FF2B5EF4-FFF2-40B4-BE49-F238E27FC236}">
                <a16:creationId xmlns:a16="http://schemas.microsoft.com/office/drawing/2014/main" id="{07A84D36-CB73-3064-2AA8-E419D65455E2}"/>
              </a:ext>
            </a:extLst>
          </p:cNvPr>
          <p:cNvSpPr txBox="1"/>
          <p:nvPr/>
        </p:nvSpPr>
        <p:spPr>
          <a:xfrm>
            <a:off x="2960900" y="2554274"/>
            <a:ext cx="1359465" cy="1323439"/>
          </a:xfrm>
          <a:prstGeom prst="rect">
            <a:avLst/>
          </a:prstGeom>
          <a:noFill/>
          <a:ln>
            <a:solidFill>
              <a:schemeClr val="tx1"/>
            </a:solidFill>
          </a:ln>
        </p:spPr>
        <p:txBody>
          <a:bodyPr wrap="square" rtlCol="0" anchor="ctr">
            <a:spAutoFit/>
          </a:bodyPr>
          <a:lstStyle/>
          <a:p>
            <a:pPr algn="ctr"/>
            <a:endParaRPr lang="de-DE" altLang="ko-KR" sz="1600" b="1" dirty="0">
              <a:latin typeface="Poppins SemiBold" pitchFamily="2" charset="77"/>
              <a:cs typeface="Poppins SemiBold" pitchFamily="2" charset="77"/>
            </a:endParaRPr>
          </a:p>
          <a:p>
            <a:pPr algn="ctr"/>
            <a:endParaRPr lang="de-DE" altLang="ko-KR" sz="1600" b="1" dirty="0">
              <a:latin typeface="Poppins SemiBold" pitchFamily="2" charset="77"/>
              <a:cs typeface="Poppins SemiBold" pitchFamily="2" charset="77"/>
            </a:endParaRPr>
          </a:p>
          <a:p>
            <a:pPr algn="ctr"/>
            <a:r>
              <a:rPr lang="de-DE" altLang="ko-KR" sz="1600" b="1" dirty="0">
                <a:latin typeface="Poppins SemiBold" pitchFamily="2" charset="77"/>
                <a:cs typeface="Poppins SemiBold" pitchFamily="2" charset="77"/>
              </a:rPr>
              <a:t>24. </a:t>
            </a:r>
          </a:p>
          <a:p>
            <a:pPr algn="ctr"/>
            <a:r>
              <a:rPr lang="de-DE" altLang="ko-KR" sz="1600" b="1" dirty="0">
                <a:latin typeface="Poppins SemiBold" pitchFamily="2" charset="77"/>
                <a:cs typeface="Poppins SemiBold" pitchFamily="2" charset="77"/>
              </a:rPr>
              <a:t>Juni</a:t>
            </a:r>
          </a:p>
          <a:p>
            <a:pPr algn="ctr"/>
            <a:endParaRPr lang="ko-KR" altLang="en-US" sz="1600" b="1" dirty="0">
              <a:latin typeface="Poppins SemiBold" pitchFamily="2" charset="77"/>
              <a:cs typeface="Poppins SemiBold" pitchFamily="2" charset="77"/>
            </a:endParaRPr>
          </a:p>
        </p:txBody>
      </p:sp>
      <p:sp>
        <p:nvSpPr>
          <p:cNvPr id="32" name="TextBox 51">
            <a:extLst>
              <a:ext uri="{FF2B5EF4-FFF2-40B4-BE49-F238E27FC236}">
                <a16:creationId xmlns:a16="http://schemas.microsoft.com/office/drawing/2014/main" id="{E83DF2BF-5F17-CC46-1480-B0F6813038BB}"/>
              </a:ext>
            </a:extLst>
          </p:cNvPr>
          <p:cNvSpPr txBox="1"/>
          <p:nvPr/>
        </p:nvSpPr>
        <p:spPr>
          <a:xfrm>
            <a:off x="2965382" y="3772337"/>
            <a:ext cx="1317931" cy="1169551"/>
          </a:xfrm>
          <a:prstGeom prst="rect">
            <a:avLst/>
          </a:prstGeom>
          <a:noFill/>
        </p:spPr>
        <p:txBody>
          <a:bodyPr wrap="square" rtlCol="0" anchor="ctr">
            <a:spAutoFit/>
          </a:bodyPr>
          <a:lstStyle/>
          <a:p>
            <a:pPr algn="ctr"/>
            <a:br>
              <a:rPr lang="en-US" altLang="ko-KR" sz="1400" dirty="0">
                <a:highlight>
                  <a:srgbClr val="FFFF00"/>
                </a:highlight>
                <a:latin typeface="Poppins SemiBold" panose="00000700000000000000" pitchFamily="2" charset="0"/>
                <a:cs typeface="Poppins SemiBold" panose="00000700000000000000" pitchFamily="2" charset="0"/>
              </a:rPr>
            </a:br>
            <a:r>
              <a:rPr lang="en-US" altLang="ko-KR" sz="1400" dirty="0">
                <a:latin typeface="Poppins SemiBold" panose="00000700000000000000" pitchFamily="2" charset="0"/>
                <a:cs typeface="Poppins SemiBold" panose="00000700000000000000" pitchFamily="2" charset="0"/>
              </a:rPr>
              <a:t>BGA- Gremientag + Sommerfest</a:t>
            </a:r>
            <a:endParaRPr lang="en-BE" altLang="ko-KR" sz="1400" dirty="0">
              <a:latin typeface="Poppins SemiBold" panose="00000700000000000000" pitchFamily="2" charset="0"/>
              <a:cs typeface="Poppins SemiBold" panose="00000700000000000000" pitchFamily="2" charset="0"/>
            </a:endParaRPr>
          </a:p>
        </p:txBody>
      </p:sp>
      <p:sp>
        <p:nvSpPr>
          <p:cNvPr id="35" name="TextBox 41">
            <a:extLst>
              <a:ext uri="{FF2B5EF4-FFF2-40B4-BE49-F238E27FC236}">
                <a16:creationId xmlns:a16="http://schemas.microsoft.com/office/drawing/2014/main" id="{CD2FA6B0-994A-73BE-BC25-E13B542F11D8}"/>
              </a:ext>
            </a:extLst>
          </p:cNvPr>
          <p:cNvSpPr txBox="1"/>
          <p:nvPr/>
        </p:nvSpPr>
        <p:spPr>
          <a:xfrm>
            <a:off x="995792" y="2560948"/>
            <a:ext cx="1364320" cy="1323439"/>
          </a:xfrm>
          <a:prstGeom prst="rect">
            <a:avLst/>
          </a:prstGeom>
          <a:noFill/>
          <a:ln>
            <a:solidFill>
              <a:schemeClr val="tx1"/>
            </a:solidFill>
          </a:ln>
        </p:spPr>
        <p:txBody>
          <a:bodyPr wrap="square" rtlCol="0" anchor="ctr">
            <a:spAutoFit/>
          </a:bodyPr>
          <a:lstStyle/>
          <a:p>
            <a:pPr algn="ctr"/>
            <a:endParaRPr lang="de-DE" altLang="ko-KR" sz="1600" b="1" dirty="0">
              <a:latin typeface="Poppins SemiBold" pitchFamily="2" charset="77"/>
              <a:cs typeface="Poppins SemiBold" pitchFamily="2" charset="77"/>
            </a:endParaRPr>
          </a:p>
          <a:p>
            <a:pPr algn="ctr"/>
            <a:endParaRPr lang="de-DE" altLang="ko-KR" sz="1600" b="1" dirty="0">
              <a:latin typeface="Poppins SemiBold" pitchFamily="2" charset="77"/>
              <a:cs typeface="Poppins SemiBold" pitchFamily="2" charset="77"/>
            </a:endParaRPr>
          </a:p>
          <a:p>
            <a:pPr algn="ctr"/>
            <a:r>
              <a:rPr lang="de-DE" altLang="ko-KR" sz="1600" b="1" dirty="0">
                <a:latin typeface="Poppins SemiBold" pitchFamily="2" charset="77"/>
                <a:cs typeface="Poppins SemiBold" pitchFamily="2" charset="77"/>
              </a:rPr>
              <a:t>17./18. </a:t>
            </a:r>
          </a:p>
          <a:p>
            <a:pPr algn="ctr"/>
            <a:r>
              <a:rPr lang="de-DE" altLang="ko-KR" sz="1600" b="1" dirty="0">
                <a:latin typeface="Poppins SemiBold" pitchFamily="2" charset="77"/>
                <a:cs typeface="Poppins SemiBold" pitchFamily="2" charset="77"/>
              </a:rPr>
              <a:t>März</a:t>
            </a:r>
          </a:p>
          <a:p>
            <a:pPr algn="ctr"/>
            <a:endParaRPr lang="de-DE" altLang="ko-KR" sz="1600" b="1" dirty="0">
              <a:latin typeface="Poppins SemiBold" pitchFamily="2" charset="77"/>
              <a:cs typeface="Poppins SemiBold" pitchFamily="2" charset="77"/>
            </a:endParaRPr>
          </a:p>
        </p:txBody>
      </p:sp>
      <p:sp>
        <p:nvSpPr>
          <p:cNvPr id="4" name="TextBox 51">
            <a:extLst>
              <a:ext uri="{FF2B5EF4-FFF2-40B4-BE49-F238E27FC236}">
                <a16:creationId xmlns:a16="http://schemas.microsoft.com/office/drawing/2014/main" id="{7932EE1F-92E6-6A27-F520-DD436F9A9B7B}"/>
              </a:ext>
            </a:extLst>
          </p:cNvPr>
          <p:cNvSpPr txBox="1"/>
          <p:nvPr/>
        </p:nvSpPr>
        <p:spPr>
          <a:xfrm>
            <a:off x="989913" y="3779964"/>
            <a:ext cx="1376806" cy="969392"/>
          </a:xfrm>
          <a:prstGeom prst="rect">
            <a:avLst/>
          </a:prstGeom>
          <a:noFill/>
        </p:spPr>
        <p:txBody>
          <a:bodyPr wrap="square" rtlCol="0" anchor="ctr">
            <a:spAutoFit/>
          </a:bodyPr>
          <a:lstStyle/>
          <a:p>
            <a:pPr algn="ctr"/>
            <a:br>
              <a:rPr lang="en-US" altLang="ko-KR" sz="1400" dirty="0">
                <a:highlight>
                  <a:srgbClr val="FFFF00"/>
                </a:highlight>
                <a:latin typeface="Poppins SemiBold" panose="00000700000000000000" pitchFamily="2" charset="0"/>
                <a:cs typeface="Poppins SemiBold" panose="00000700000000000000" pitchFamily="2" charset="0"/>
              </a:rPr>
            </a:br>
            <a:r>
              <a:rPr lang="en-US" altLang="ko-KR" sz="1400" dirty="0">
                <a:latin typeface="Poppins SemiBold" panose="00000700000000000000" pitchFamily="2" charset="0"/>
                <a:cs typeface="Poppins SemiBold" panose="00000700000000000000" pitchFamily="2" charset="0"/>
              </a:rPr>
              <a:t>SAP </a:t>
            </a:r>
          </a:p>
          <a:p>
            <a:pPr algn="ctr"/>
            <a:r>
              <a:rPr lang="en-US" altLang="ko-KR" sz="1400" dirty="0">
                <a:latin typeface="Poppins SemiBold" panose="00000700000000000000" pitchFamily="2" charset="0"/>
                <a:cs typeface="Poppins SemiBold" panose="00000700000000000000" pitchFamily="2" charset="0"/>
              </a:rPr>
              <a:t>Quo Vadis </a:t>
            </a:r>
            <a:br>
              <a:rPr lang="en-US" altLang="ko-KR" sz="1400" dirty="0">
                <a:latin typeface="Poppins SemiBold" panose="00000700000000000000" pitchFamily="2" charset="0"/>
                <a:cs typeface="Poppins SemiBold" panose="00000700000000000000" pitchFamily="2" charset="0"/>
              </a:rPr>
            </a:br>
            <a:r>
              <a:rPr lang="en-US" altLang="ko-KR" sz="1400" dirty="0">
                <a:latin typeface="Poppins SemiBold" panose="00000700000000000000" pitchFamily="2" charset="0"/>
                <a:cs typeface="Poppins SemiBold" panose="00000700000000000000" pitchFamily="2" charset="0"/>
              </a:rPr>
              <a:t>  </a:t>
            </a:r>
            <a:r>
              <a:rPr lang="en-US" altLang="ko-KR" sz="1400" dirty="0" err="1">
                <a:latin typeface="Poppins SemiBold" panose="00000700000000000000" pitchFamily="2" charset="0"/>
                <a:cs typeface="Poppins SemiBold" panose="00000700000000000000" pitchFamily="2" charset="0"/>
              </a:rPr>
              <a:t>Großhandel</a:t>
            </a:r>
            <a:r>
              <a:rPr lang="en-US" altLang="ko-KR" sz="1400" dirty="0">
                <a:latin typeface="Poppins SemiBold" panose="00000700000000000000" pitchFamily="2" charset="0"/>
                <a:cs typeface="Poppins SemiBold" panose="00000700000000000000" pitchFamily="2" charset="0"/>
              </a:rPr>
              <a:t>?</a:t>
            </a:r>
            <a:endParaRPr lang="en-BE" altLang="ko-KR" sz="1400" dirty="0">
              <a:latin typeface="Poppins SemiBold" panose="00000700000000000000" pitchFamily="2" charset="0"/>
              <a:cs typeface="Poppins SemiBold" panose="00000700000000000000" pitchFamily="2" charset="0"/>
            </a:endParaRPr>
          </a:p>
        </p:txBody>
      </p:sp>
      <p:grpSp>
        <p:nvGrpSpPr>
          <p:cNvPr id="8" name="Gruppieren 7">
            <a:extLst>
              <a:ext uri="{FF2B5EF4-FFF2-40B4-BE49-F238E27FC236}">
                <a16:creationId xmlns:a16="http://schemas.microsoft.com/office/drawing/2014/main" id="{38BFCC78-913A-073A-D289-215ECAB845DB}"/>
              </a:ext>
            </a:extLst>
          </p:cNvPr>
          <p:cNvGrpSpPr/>
          <p:nvPr/>
        </p:nvGrpSpPr>
        <p:grpSpPr>
          <a:xfrm>
            <a:off x="4824924" y="2574757"/>
            <a:ext cx="1466620" cy="2538333"/>
            <a:chOff x="5877841" y="2775825"/>
            <a:chExt cx="1479474" cy="2631182"/>
          </a:xfrm>
        </p:grpSpPr>
        <p:sp>
          <p:nvSpPr>
            <p:cNvPr id="14" name="TextBox 51">
              <a:extLst>
                <a:ext uri="{FF2B5EF4-FFF2-40B4-BE49-F238E27FC236}">
                  <a16:creationId xmlns:a16="http://schemas.microsoft.com/office/drawing/2014/main" id="{B6419FFF-2B65-E167-C9B9-CF1CE5952372}"/>
                </a:ext>
              </a:extLst>
            </p:cNvPr>
            <p:cNvSpPr txBox="1"/>
            <p:nvPr/>
          </p:nvSpPr>
          <p:spPr>
            <a:xfrm>
              <a:off x="5877841" y="4059793"/>
              <a:ext cx="1479474" cy="1169551"/>
            </a:xfrm>
            <a:prstGeom prst="rect">
              <a:avLst/>
            </a:prstGeom>
            <a:noFill/>
            <a:ln>
              <a:noFill/>
            </a:ln>
          </p:spPr>
          <p:txBody>
            <a:bodyPr wrap="square" rtlCol="0" anchor="ctr">
              <a:spAutoFit/>
            </a:bodyPr>
            <a:lstStyle/>
            <a:p>
              <a:pPr algn="ctr"/>
              <a:br>
                <a:rPr lang="en-US" altLang="ko-KR" sz="1400" dirty="0">
                  <a:solidFill>
                    <a:schemeClr val="tx2">
                      <a:lumMod val="60000"/>
                      <a:lumOff val="40000"/>
                    </a:schemeClr>
                  </a:solidFill>
                  <a:highlight>
                    <a:srgbClr val="FFFF00"/>
                  </a:highlight>
                  <a:latin typeface="Poppins SemiBold" panose="00000700000000000000" pitchFamily="2" charset="0"/>
                  <a:cs typeface="Poppins SemiBold" panose="00000700000000000000" pitchFamily="2" charset="0"/>
                </a:rPr>
              </a:br>
              <a:r>
                <a:rPr lang="en-US" altLang="ko-KR" sz="1400" dirty="0">
                  <a:latin typeface="Poppins SemiBold" panose="00000700000000000000" pitchFamily="2" charset="0"/>
                  <a:cs typeface="Poppins SemiBold" panose="00000700000000000000" pitchFamily="2" charset="0"/>
                </a:rPr>
                <a:t>BGA-</a:t>
              </a:r>
              <a:r>
                <a:rPr lang="en-US" altLang="ko-KR" sz="1400" dirty="0" err="1">
                  <a:latin typeface="Poppins SemiBold" panose="00000700000000000000" pitchFamily="2" charset="0"/>
                  <a:cs typeface="Poppins SemiBold" panose="00000700000000000000" pitchFamily="2" charset="0"/>
                </a:rPr>
                <a:t>Mitglieder</a:t>
              </a:r>
              <a:r>
                <a:rPr lang="en-US" altLang="ko-KR" sz="1400" dirty="0">
                  <a:latin typeface="Poppins SemiBold" panose="00000700000000000000" pitchFamily="2" charset="0"/>
                  <a:cs typeface="Poppins SemiBold" panose="00000700000000000000" pitchFamily="2" charset="0"/>
                </a:rPr>
                <a:t>-</a:t>
              </a:r>
              <a:r>
                <a:rPr lang="en-US" altLang="ko-KR" sz="1400" dirty="0" err="1">
                  <a:latin typeface="Poppins SemiBold" panose="00000700000000000000" pitchFamily="2" charset="0"/>
                  <a:cs typeface="Poppins SemiBold" panose="00000700000000000000" pitchFamily="2" charset="0"/>
                </a:rPr>
                <a:t>versammlung</a:t>
              </a:r>
              <a:endParaRPr lang="en-US" altLang="ko-KR" sz="1400" dirty="0">
                <a:latin typeface="Poppins SemiBold" panose="00000700000000000000" pitchFamily="2" charset="0"/>
                <a:cs typeface="Poppins SemiBold" panose="00000700000000000000" pitchFamily="2" charset="0"/>
              </a:endParaRPr>
            </a:p>
            <a:p>
              <a:pPr algn="ctr"/>
              <a:endParaRPr lang="de-DE" altLang="ko-KR" sz="1400" dirty="0">
                <a:latin typeface="Poppins SemiBold" panose="00000700000000000000" pitchFamily="2" charset="0"/>
                <a:cs typeface="Poppins SemiBold" panose="00000700000000000000" pitchFamily="2" charset="0"/>
              </a:endParaRPr>
            </a:p>
          </p:txBody>
        </p:sp>
        <p:sp>
          <p:nvSpPr>
            <p:cNvPr id="34" name="Graphic 1">
              <a:extLst>
                <a:ext uri="{FF2B5EF4-FFF2-40B4-BE49-F238E27FC236}">
                  <a16:creationId xmlns:a16="http://schemas.microsoft.com/office/drawing/2014/main" id="{D4E08589-F970-1D2C-A863-091CEC601F39}"/>
                </a:ext>
              </a:extLst>
            </p:cNvPr>
            <p:cNvSpPr/>
            <p:nvPr/>
          </p:nvSpPr>
          <p:spPr>
            <a:xfrm>
              <a:off x="5894328" y="2775825"/>
              <a:ext cx="1437232" cy="2631182"/>
            </a:xfrm>
            <a:prstGeom prst="roundRect">
              <a:avLst>
                <a:gd name="adj" fmla="val 7051"/>
              </a:avLst>
            </a:prstGeom>
            <a:noFill/>
            <a:ln w="82550" cap="flat">
              <a:solidFill>
                <a:schemeClr val="tx1"/>
              </a:solidFill>
              <a:prstDash val="solid"/>
              <a:miter/>
            </a:ln>
          </p:spPr>
          <p:txBody>
            <a:bodyPr rtlCol="0" anchor="ctr"/>
            <a:lstStyle/>
            <a:p>
              <a:endParaRPr lang="en-US"/>
            </a:p>
          </p:txBody>
        </p:sp>
        <p:sp>
          <p:nvSpPr>
            <p:cNvPr id="5" name="TextBox 41">
              <a:extLst>
                <a:ext uri="{FF2B5EF4-FFF2-40B4-BE49-F238E27FC236}">
                  <a16:creationId xmlns:a16="http://schemas.microsoft.com/office/drawing/2014/main" id="{4639624C-3204-0509-CE91-A603008B97F7}"/>
                </a:ext>
              </a:extLst>
            </p:cNvPr>
            <p:cNvSpPr txBox="1"/>
            <p:nvPr/>
          </p:nvSpPr>
          <p:spPr>
            <a:xfrm>
              <a:off x="5928387" y="2775825"/>
              <a:ext cx="1403173" cy="1323439"/>
            </a:xfrm>
            <a:prstGeom prst="rect">
              <a:avLst/>
            </a:prstGeom>
            <a:noFill/>
            <a:ln>
              <a:solidFill>
                <a:schemeClr val="tx1"/>
              </a:solidFill>
            </a:ln>
          </p:spPr>
          <p:txBody>
            <a:bodyPr wrap="square" rtlCol="0" anchor="ctr">
              <a:spAutoFit/>
            </a:bodyPr>
            <a:lstStyle/>
            <a:p>
              <a:pPr algn="ctr"/>
              <a:endParaRPr lang="de-DE" altLang="ko-KR" sz="1600" b="1" dirty="0">
                <a:latin typeface="Poppins SemiBold" pitchFamily="2" charset="77"/>
                <a:cs typeface="Poppins SemiBold" pitchFamily="2" charset="77"/>
              </a:endParaRPr>
            </a:p>
            <a:p>
              <a:pPr algn="ctr"/>
              <a:br>
                <a:rPr lang="de-DE" altLang="ko-KR" sz="1600" b="1" dirty="0">
                  <a:latin typeface="Poppins SemiBold" pitchFamily="2" charset="77"/>
                  <a:cs typeface="Poppins SemiBold" pitchFamily="2" charset="77"/>
                </a:rPr>
              </a:br>
              <a:r>
                <a:rPr lang="de-DE" altLang="ko-KR" sz="1600" b="1" dirty="0">
                  <a:latin typeface="Poppins SemiBold" pitchFamily="2" charset="77"/>
                  <a:cs typeface="Poppins SemiBold" pitchFamily="2" charset="77"/>
                </a:rPr>
                <a:t>23. September</a:t>
              </a:r>
              <a:br>
                <a:rPr lang="de-DE" altLang="ko-KR" sz="1600" b="1" dirty="0">
                  <a:latin typeface="Poppins SemiBold" pitchFamily="2" charset="77"/>
                  <a:cs typeface="Poppins SemiBold" pitchFamily="2" charset="77"/>
                </a:rPr>
              </a:br>
              <a:endParaRPr lang="ko-KR" altLang="en-US" sz="1600" b="1" dirty="0">
                <a:latin typeface="Poppins SemiBold" pitchFamily="2" charset="77"/>
                <a:cs typeface="Poppins SemiBold" pitchFamily="2" charset="77"/>
              </a:endParaRPr>
            </a:p>
          </p:txBody>
        </p:sp>
      </p:grpSp>
      <p:grpSp>
        <p:nvGrpSpPr>
          <p:cNvPr id="9" name="Gruppieren 8">
            <a:extLst>
              <a:ext uri="{FF2B5EF4-FFF2-40B4-BE49-F238E27FC236}">
                <a16:creationId xmlns:a16="http://schemas.microsoft.com/office/drawing/2014/main" id="{7213CD83-16EB-6A10-8AEF-D75E26CF4209}"/>
              </a:ext>
            </a:extLst>
          </p:cNvPr>
          <p:cNvGrpSpPr/>
          <p:nvPr/>
        </p:nvGrpSpPr>
        <p:grpSpPr>
          <a:xfrm>
            <a:off x="6721658" y="2576626"/>
            <a:ext cx="1488392" cy="2548927"/>
            <a:chOff x="8177555" y="2816579"/>
            <a:chExt cx="1437233" cy="2631180"/>
          </a:xfrm>
        </p:grpSpPr>
        <p:sp>
          <p:nvSpPr>
            <p:cNvPr id="26" name="Graphic 1">
              <a:extLst>
                <a:ext uri="{FF2B5EF4-FFF2-40B4-BE49-F238E27FC236}">
                  <a16:creationId xmlns:a16="http://schemas.microsoft.com/office/drawing/2014/main" id="{DCEB420E-C714-F92C-9020-297DDACC95E0}"/>
                </a:ext>
              </a:extLst>
            </p:cNvPr>
            <p:cNvSpPr/>
            <p:nvPr/>
          </p:nvSpPr>
          <p:spPr>
            <a:xfrm>
              <a:off x="8177555" y="2816579"/>
              <a:ext cx="1437233" cy="2631180"/>
            </a:xfrm>
            <a:prstGeom prst="roundRect">
              <a:avLst>
                <a:gd name="adj" fmla="val 7051"/>
              </a:avLst>
            </a:prstGeom>
            <a:noFill/>
            <a:ln w="82550" cap="flat">
              <a:solidFill>
                <a:schemeClr val="tx1"/>
              </a:solidFill>
              <a:prstDash val="solid"/>
              <a:miter/>
            </a:ln>
          </p:spPr>
          <p:txBody>
            <a:bodyPr rtlCol="0" anchor="ctr"/>
            <a:lstStyle/>
            <a:p>
              <a:endParaRPr lang="en-US" sz="1600"/>
            </a:p>
          </p:txBody>
        </p:sp>
        <p:sp>
          <p:nvSpPr>
            <p:cNvPr id="28" name="TextBox 51">
              <a:extLst>
                <a:ext uri="{FF2B5EF4-FFF2-40B4-BE49-F238E27FC236}">
                  <a16:creationId xmlns:a16="http://schemas.microsoft.com/office/drawing/2014/main" id="{5283F300-2D99-6A60-B2B8-AA2325E782F8}"/>
                </a:ext>
              </a:extLst>
            </p:cNvPr>
            <p:cNvSpPr txBox="1"/>
            <p:nvPr/>
          </p:nvSpPr>
          <p:spPr>
            <a:xfrm>
              <a:off x="8198022" y="3911812"/>
              <a:ext cx="1396298" cy="1356828"/>
            </a:xfrm>
            <a:prstGeom prst="rect">
              <a:avLst/>
            </a:prstGeom>
            <a:noFill/>
          </p:spPr>
          <p:txBody>
            <a:bodyPr wrap="square" rtlCol="0" anchor="ctr">
              <a:spAutoFit/>
            </a:bodyPr>
            <a:lstStyle/>
            <a:p>
              <a:pPr algn="ctr"/>
              <a:br>
                <a:rPr lang="en-US" altLang="ko-KR" sz="1400" dirty="0">
                  <a:latin typeface="Poppins SemiBold" panose="00000700000000000000" pitchFamily="2" charset="0"/>
                  <a:cs typeface="Poppins SemiBold" panose="00000700000000000000" pitchFamily="2" charset="0"/>
                </a:rPr>
              </a:br>
              <a:r>
                <a:rPr lang="en-US" altLang="ko-KR" sz="1400" dirty="0">
                  <a:latin typeface="Poppins SemiBold" panose="00000700000000000000" pitchFamily="2" charset="0"/>
                  <a:cs typeface="Poppins SemiBold" panose="00000700000000000000" pitchFamily="2" charset="0"/>
                </a:rPr>
                <a:t>LOAD-</a:t>
              </a:r>
            </a:p>
            <a:p>
              <a:pPr algn="ctr"/>
              <a:r>
                <a:rPr lang="de-DE" sz="1400" dirty="0">
                  <a:latin typeface="Poppins SemiBold" panose="00000700000000000000" pitchFamily="2" charset="0"/>
                  <a:cs typeface="Poppins SemiBold" panose="00000700000000000000" pitchFamily="2" charset="0"/>
                </a:rPr>
                <a:t>Konferenz zur digitalen Verkehrs-infrastruktur </a:t>
              </a:r>
              <a:endParaRPr lang="en-US" altLang="ko-KR" sz="1400" dirty="0">
                <a:latin typeface="Poppins SemiBold" panose="00000700000000000000" pitchFamily="2" charset="0"/>
                <a:cs typeface="Poppins SemiBold" panose="00000700000000000000" pitchFamily="2" charset="0"/>
              </a:endParaRPr>
            </a:p>
          </p:txBody>
        </p:sp>
        <p:sp>
          <p:nvSpPr>
            <p:cNvPr id="6" name="TextBox 41">
              <a:extLst>
                <a:ext uri="{FF2B5EF4-FFF2-40B4-BE49-F238E27FC236}">
                  <a16:creationId xmlns:a16="http://schemas.microsoft.com/office/drawing/2014/main" id="{3CF7B3FB-3516-91EE-D995-320587AC1400}"/>
                </a:ext>
              </a:extLst>
            </p:cNvPr>
            <p:cNvSpPr txBox="1"/>
            <p:nvPr/>
          </p:nvSpPr>
          <p:spPr>
            <a:xfrm>
              <a:off x="8218491" y="2827701"/>
              <a:ext cx="1375830" cy="1285064"/>
            </a:xfrm>
            <a:prstGeom prst="rect">
              <a:avLst/>
            </a:prstGeom>
            <a:noFill/>
            <a:ln>
              <a:solidFill>
                <a:schemeClr val="tx1"/>
              </a:solidFill>
            </a:ln>
          </p:spPr>
          <p:txBody>
            <a:bodyPr wrap="square" rtlCol="0" anchor="ctr">
              <a:spAutoFit/>
            </a:bodyPr>
            <a:lstStyle/>
            <a:p>
              <a:pPr algn="ctr"/>
              <a:endParaRPr lang="de-DE" altLang="ko-KR" sz="1600" b="1" dirty="0">
                <a:latin typeface="Poppins SemiBold" pitchFamily="2" charset="77"/>
                <a:cs typeface="Poppins SemiBold" pitchFamily="2" charset="77"/>
              </a:endParaRPr>
            </a:p>
            <a:p>
              <a:pPr algn="ctr"/>
              <a:endParaRPr lang="de-DE" altLang="ko-KR" sz="1600" b="1" dirty="0">
                <a:latin typeface="Poppins SemiBold" pitchFamily="2" charset="77"/>
                <a:cs typeface="Poppins SemiBold" pitchFamily="2" charset="77"/>
              </a:endParaRPr>
            </a:p>
            <a:p>
              <a:pPr algn="ctr"/>
              <a:r>
                <a:rPr lang="de-DE" altLang="ko-KR" sz="1600" b="1" dirty="0">
                  <a:latin typeface="Poppins SemiBold" pitchFamily="2" charset="77"/>
                  <a:cs typeface="Poppins SemiBold" pitchFamily="2" charset="77"/>
                </a:rPr>
                <a:t>24. </a:t>
              </a:r>
            </a:p>
            <a:p>
              <a:pPr algn="ctr"/>
              <a:r>
                <a:rPr lang="de-DE" altLang="ko-KR" sz="1600" b="1" dirty="0">
                  <a:latin typeface="Poppins SemiBold" pitchFamily="2" charset="77"/>
                  <a:cs typeface="Poppins SemiBold" pitchFamily="2" charset="77"/>
                </a:rPr>
                <a:t>September</a:t>
              </a:r>
            </a:p>
            <a:p>
              <a:pPr algn="ctr"/>
              <a:endParaRPr lang="ko-KR" altLang="en-US" sz="1600" b="1" dirty="0">
                <a:latin typeface="Poppins SemiBold" pitchFamily="2" charset="77"/>
                <a:cs typeface="Poppins SemiBold" pitchFamily="2" charset="77"/>
              </a:endParaRPr>
            </a:p>
          </p:txBody>
        </p:sp>
      </p:grpSp>
      <p:sp>
        <p:nvSpPr>
          <p:cNvPr id="16" name="TextBox 51">
            <a:extLst>
              <a:ext uri="{FF2B5EF4-FFF2-40B4-BE49-F238E27FC236}">
                <a16:creationId xmlns:a16="http://schemas.microsoft.com/office/drawing/2014/main" id="{4587B9CF-4B77-3932-79A9-CA10EF44B425}"/>
              </a:ext>
            </a:extLst>
          </p:cNvPr>
          <p:cNvSpPr txBox="1"/>
          <p:nvPr/>
        </p:nvSpPr>
        <p:spPr>
          <a:xfrm>
            <a:off x="8688283" y="3807899"/>
            <a:ext cx="1446001" cy="738664"/>
          </a:xfrm>
          <a:prstGeom prst="rect">
            <a:avLst/>
          </a:prstGeom>
          <a:noFill/>
        </p:spPr>
        <p:txBody>
          <a:bodyPr wrap="square" rtlCol="0" anchor="ctr">
            <a:spAutoFit/>
          </a:bodyPr>
          <a:lstStyle/>
          <a:p>
            <a:pPr algn="ctr"/>
            <a:br>
              <a:rPr lang="en-US" altLang="ko-KR" sz="1400" dirty="0">
                <a:latin typeface="Poppins SemiBold" panose="00000700000000000000" pitchFamily="2" charset="0"/>
                <a:cs typeface="Poppins SemiBold" panose="00000700000000000000" pitchFamily="2" charset="0"/>
              </a:rPr>
            </a:br>
            <a:r>
              <a:rPr lang="de-DE" altLang="ko-KR" sz="1400" dirty="0">
                <a:latin typeface="Poppins SemiBold" panose="00000700000000000000" pitchFamily="2" charset="0"/>
                <a:cs typeface="Poppins SemiBold" panose="00000700000000000000" pitchFamily="2" charset="0"/>
              </a:rPr>
              <a:t>3. Liefer-kettentag</a:t>
            </a:r>
            <a:endParaRPr lang="en-US" altLang="ko-KR" sz="1400" dirty="0">
              <a:latin typeface="Poppins SemiBold" panose="00000700000000000000" pitchFamily="2" charset="0"/>
              <a:cs typeface="Poppins SemiBold" panose="00000700000000000000" pitchFamily="2" charset="0"/>
            </a:endParaRPr>
          </a:p>
        </p:txBody>
      </p:sp>
      <p:sp>
        <p:nvSpPr>
          <p:cNvPr id="18" name="Graphic 1">
            <a:extLst>
              <a:ext uri="{FF2B5EF4-FFF2-40B4-BE49-F238E27FC236}">
                <a16:creationId xmlns:a16="http://schemas.microsoft.com/office/drawing/2014/main" id="{EC51ADA1-A2BD-2BD2-2795-093BC5CDB877}"/>
              </a:ext>
            </a:extLst>
          </p:cNvPr>
          <p:cNvSpPr/>
          <p:nvPr/>
        </p:nvSpPr>
        <p:spPr>
          <a:xfrm>
            <a:off x="8688823" y="2568593"/>
            <a:ext cx="1488392" cy="2544497"/>
          </a:xfrm>
          <a:prstGeom prst="roundRect">
            <a:avLst>
              <a:gd name="adj" fmla="val 7051"/>
            </a:avLst>
          </a:prstGeom>
          <a:noFill/>
          <a:ln w="82550" cap="flat">
            <a:solidFill>
              <a:schemeClr val="tx1"/>
            </a:solidFill>
            <a:prstDash val="solid"/>
            <a:miter/>
          </a:ln>
        </p:spPr>
        <p:txBody>
          <a:bodyPr rtlCol="0" anchor="ctr"/>
          <a:lstStyle/>
          <a:p>
            <a:endParaRPr lang="en-US" sz="1600"/>
          </a:p>
        </p:txBody>
      </p:sp>
      <p:sp>
        <p:nvSpPr>
          <p:cNvPr id="20" name="TextBox 41">
            <a:extLst>
              <a:ext uri="{FF2B5EF4-FFF2-40B4-BE49-F238E27FC236}">
                <a16:creationId xmlns:a16="http://schemas.microsoft.com/office/drawing/2014/main" id="{1C7BE2C4-8A8A-3F87-D8AC-2DF05AAEB392}"/>
              </a:ext>
            </a:extLst>
          </p:cNvPr>
          <p:cNvSpPr txBox="1"/>
          <p:nvPr/>
        </p:nvSpPr>
        <p:spPr>
          <a:xfrm>
            <a:off x="8725336" y="2527651"/>
            <a:ext cx="1446001" cy="1323439"/>
          </a:xfrm>
          <a:prstGeom prst="rect">
            <a:avLst/>
          </a:prstGeom>
          <a:noFill/>
          <a:ln>
            <a:solidFill>
              <a:schemeClr val="tx1"/>
            </a:solidFill>
          </a:ln>
        </p:spPr>
        <p:txBody>
          <a:bodyPr wrap="square" rtlCol="0" anchor="ctr">
            <a:spAutoFit/>
          </a:bodyPr>
          <a:lstStyle/>
          <a:p>
            <a:pPr algn="ctr"/>
            <a:endParaRPr lang="de-DE" altLang="ko-KR" sz="1600" b="1" dirty="0">
              <a:latin typeface="Poppins SemiBold" pitchFamily="2" charset="77"/>
              <a:cs typeface="Poppins SemiBold" pitchFamily="2" charset="77"/>
            </a:endParaRPr>
          </a:p>
          <a:p>
            <a:pPr algn="ctr"/>
            <a:endParaRPr lang="de-DE" altLang="ko-KR" sz="1600" b="1" dirty="0">
              <a:latin typeface="Poppins SemiBold" pitchFamily="2" charset="77"/>
              <a:cs typeface="Poppins SemiBold" pitchFamily="2" charset="77"/>
            </a:endParaRPr>
          </a:p>
          <a:p>
            <a:pPr algn="ctr"/>
            <a:r>
              <a:rPr lang="de-DE" altLang="ko-KR" sz="1600" b="1" dirty="0">
                <a:latin typeface="Poppins SemiBold" pitchFamily="2" charset="77"/>
                <a:cs typeface="Poppins SemiBold" pitchFamily="2" charset="77"/>
              </a:rPr>
              <a:t>8. </a:t>
            </a:r>
          </a:p>
          <a:p>
            <a:pPr algn="ctr"/>
            <a:r>
              <a:rPr lang="de-DE" altLang="ko-KR" sz="1600" b="1" dirty="0">
                <a:latin typeface="Poppins SemiBold" pitchFamily="2" charset="77"/>
                <a:cs typeface="Poppins SemiBold" pitchFamily="2" charset="77"/>
              </a:rPr>
              <a:t>Oktober</a:t>
            </a:r>
          </a:p>
          <a:p>
            <a:pPr algn="ctr"/>
            <a:endParaRPr lang="ko-KR" altLang="en-US" sz="1600" b="1" dirty="0">
              <a:latin typeface="Poppins SemiBold" pitchFamily="2" charset="77"/>
              <a:cs typeface="Poppins SemiBold" pitchFamily="2" charset="77"/>
            </a:endParaRPr>
          </a:p>
        </p:txBody>
      </p:sp>
    </p:spTree>
    <p:extLst>
      <p:ext uri="{BB962C8B-B14F-4D97-AF65-F5344CB8AC3E}">
        <p14:creationId xmlns:p14="http://schemas.microsoft.com/office/powerpoint/2010/main" val="88494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3758C-AF0F-1944-373A-3F9C0361941C}"/>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06CFA2DA-56AA-49FB-0B54-477AD348B854}"/>
              </a:ext>
            </a:extLst>
          </p:cNvPr>
          <p:cNvSpPr>
            <a:spLocks noGrp="1"/>
          </p:cNvSpPr>
          <p:nvPr>
            <p:ph type="title"/>
          </p:nvPr>
        </p:nvSpPr>
        <p:spPr>
          <a:xfrm>
            <a:off x="907313" y="836613"/>
            <a:ext cx="10083452" cy="1139543"/>
          </a:xfrm>
        </p:spPr>
        <p:txBody>
          <a:bodyPr/>
          <a:lstStyle/>
          <a:p>
            <a:r>
              <a:rPr lang="de-DE" dirty="0" err="1"/>
              <a:t>sommerfest</a:t>
            </a:r>
            <a:r>
              <a:rPr lang="de-DE" dirty="0"/>
              <a:t> </a:t>
            </a:r>
          </a:p>
        </p:txBody>
      </p:sp>
      <p:pic>
        <p:nvPicPr>
          <p:cNvPr id="13" name="Grafik 12">
            <a:extLst>
              <a:ext uri="{FF2B5EF4-FFF2-40B4-BE49-F238E27FC236}">
                <a16:creationId xmlns:a16="http://schemas.microsoft.com/office/drawing/2014/main" id="{3123C324-A2D6-BAF7-BD8A-54B311FFFE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2663" y="2202121"/>
            <a:ext cx="3239756" cy="2159310"/>
          </a:xfrm>
          <a:prstGeom prst="rect">
            <a:avLst/>
          </a:prstGeom>
        </p:spPr>
      </p:pic>
      <p:pic>
        <p:nvPicPr>
          <p:cNvPr id="3" name="Grafik 2">
            <a:extLst>
              <a:ext uri="{FF2B5EF4-FFF2-40B4-BE49-F238E27FC236}">
                <a16:creationId xmlns:a16="http://schemas.microsoft.com/office/drawing/2014/main" id="{4A91B4C1-84C3-E07C-4A49-A936375D51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2419" y="3131993"/>
            <a:ext cx="3014836" cy="2009400"/>
          </a:xfrm>
          <a:prstGeom prst="rect">
            <a:avLst/>
          </a:prstGeom>
        </p:spPr>
      </p:pic>
      <p:pic>
        <p:nvPicPr>
          <p:cNvPr id="8" name="Grafik 7">
            <a:extLst>
              <a:ext uri="{FF2B5EF4-FFF2-40B4-BE49-F238E27FC236}">
                <a16:creationId xmlns:a16="http://schemas.microsoft.com/office/drawing/2014/main" id="{297CE128-63C0-4D5C-0B68-CC2E26FBF5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7255" y="1976156"/>
            <a:ext cx="3468356" cy="2311673"/>
          </a:xfrm>
          <a:prstGeom prst="rect">
            <a:avLst/>
          </a:prstGeom>
        </p:spPr>
      </p:pic>
    </p:spTree>
    <p:extLst>
      <p:ext uri="{BB962C8B-B14F-4D97-AF65-F5344CB8AC3E}">
        <p14:creationId xmlns:p14="http://schemas.microsoft.com/office/powerpoint/2010/main" val="15389937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52307-7472-E6DD-9DF8-7FB4D8EEF881}"/>
            </a:ext>
          </a:extLst>
        </p:cNvPr>
        <p:cNvGrpSpPr/>
        <p:nvPr/>
      </p:nvGrpSpPr>
      <p:grpSpPr>
        <a:xfrm>
          <a:off x="0" y="0"/>
          <a:ext cx="0" cy="0"/>
          <a:chOff x="0" y="0"/>
          <a:chExt cx="0" cy="0"/>
        </a:xfrm>
      </p:grpSpPr>
      <p:sp>
        <p:nvSpPr>
          <p:cNvPr id="5" name="Titel 1">
            <a:extLst>
              <a:ext uri="{FF2B5EF4-FFF2-40B4-BE49-F238E27FC236}">
                <a16:creationId xmlns:a16="http://schemas.microsoft.com/office/drawing/2014/main" id="{EB73D005-B1B3-747F-FFBB-595F12D47B9F}"/>
              </a:ext>
            </a:extLst>
          </p:cNvPr>
          <p:cNvSpPr>
            <a:spLocks noGrp="1"/>
          </p:cNvSpPr>
          <p:nvPr>
            <p:ph type="title"/>
          </p:nvPr>
        </p:nvSpPr>
        <p:spPr>
          <a:xfrm>
            <a:off x="907313" y="836613"/>
            <a:ext cx="10083452" cy="1139543"/>
          </a:xfrm>
        </p:spPr>
        <p:txBody>
          <a:bodyPr/>
          <a:lstStyle/>
          <a:p>
            <a:r>
              <a:rPr lang="de-DE" dirty="0" err="1"/>
              <a:t>sommerfest</a:t>
            </a:r>
            <a:r>
              <a:rPr lang="de-DE" dirty="0"/>
              <a:t> </a:t>
            </a:r>
          </a:p>
        </p:txBody>
      </p:sp>
      <p:pic>
        <p:nvPicPr>
          <p:cNvPr id="7" name="Grafik 6">
            <a:extLst>
              <a:ext uri="{FF2B5EF4-FFF2-40B4-BE49-F238E27FC236}">
                <a16:creationId xmlns:a16="http://schemas.microsoft.com/office/drawing/2014/main" id="{AFD5BB49-1F6F-B61B-686B-418BEDE1BC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0547" y="2346878"/>
            <a:ext cx="3246365" cy="2164243"/>
          </a:xfrm>
          <a:prstGeom prst="rect">
            <a:avLst/>
          </a:prstGeom>
        </p:spPr>
      </p:pic>
      <p:pic>
        <p:nvPicPr>
          <p:cNvPr id="16" name="Grafik 15">
            <a:extLst>
              <a:ext uri="{FF2B5EF4-FFF2-40B4-BE49-F238E27FC236}">
                <a16:creationId xmlns:a16="http://schemas.microsoft.com/office/drawing/2014/main" id="{73C7C318-264E-6435-B422-8B35BABDEF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8836" y="1425894"/>
            <a:ext cx="3657600" cy="2438400"/>
          </a:xfrm>
          <a:prstGeom prst="rect">
            <a:avLst/>
          </a:prstGeom>
        </p:spPr>
      </p:pic>
      <p:pic>
        <p:nvPicPr>
          <p:cNvPr id="15" name="Grafik 14">
            <a:extLst>
              <a:ext uri="{FF2B5EF4-FFF2-40B4-BE49-F238E27FC236}">
                <a16:creationId xmlns:a16="http://schemas.microsoft.com/office/drawing/2014/main" id="{CB60D7E2-B76F-909D-2572-BA31D5440B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5319" y="2580321"/>
            <a:ext cx="2306063" cy="3459095"/>
          </a:xfrm>
          <a:prstGeom prst="rect">
            <a:avLst/>
          </a:prstGeom>
        </p:spPr>
      </p:pic>
    </p:spTree>
    <p:extLst>
      <p:ext uri="{BB962C8B-B14F-4D97-AF65-F5344CB8AC3E}">
        <p14:creationId xmlns:p14="http://schemas.microsoft.com/office/powerpoint/2010/main" val="16316657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F2C78-178D-C0FA-ABC5-3741472CDE5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3622494-3821-BE85-88C8-39500D5145D6}"/>
              </a:ext>
            </a:extLst>
          </p:cNvPr>
          <p:cNvSpPr>
            <a:spLocks noGrp="1"/>
          </p:cNvSpPr>
          <p:nvPr>
            <p:ph type="title"/>
          </p:nvPr>
        </p:nvSpPr>
        <p:spPr>
          <a:xfrm>
            <a:off x="1069844" y="1283854"/>
            <a:ext cx="9958940" cy="2852737"/>
          </a:xfrm>
        </p:spPr>
        <p:txBody>
          <a:bodyPr/>
          <a:lstStyle/>
          <a:p>
            <a:r>
              <a:rPr lang="de-DE" dirty="0"/>
              <a:t> </a:t>
            </a:r>
            <a:br>
              <a:rPr lang="de-DE" dirty="0"/>
            </a:br>
            <a:r>
              <a:rPr lang="de-DE" dirty="0"/>
              <a:t>top 6 </a:t>
            </a:r>
            <a:br>
              <a:rPr lang="de-DE" dirty="0"/>
            </a:br>
            <a:r>
              <a:rPr lang="de-DE" dirty="0" err="1"/>
              <a:t>fazit</a:t>
            </a:r>
            <a:r>
              <a:rPr lang="de-DE" dirty="0"/>
              <a:t> + </a:t>
            </a:r>
            <a:r>
              <a:rPr lang="de-DE" dirty="0" err="1"/>
              <a:t>abschluss</a:t>
            </a:r>
            <a:endParaRPr lang="de-DE" dirty="0"/>
          </a:p>
        </p:txBody>
      </p:sp>
    </p:spTree>
    <p:extLst>
      <p:ext uri="{BB962C8B-B14F-4D97-AF65-F5344CB8AC3E}">
        <p14:creationId xmlns:p14="http://schemas.microsoft.com/office/powerpoint/2010/main" val="12569099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748EFC-B558-5BC3-9508-24D6406B0C23}"/>
              </a:ext>
            </a:extLst>
          </p:cNvPr>
          <p:cNvSpPr>
            <a:spLocks noGrp="1"/>
          </p:cNvSpPr>
          <p:nvPr>
            <p:ph type="title"/>
          </p:nvPr>
        </p:nvSpPr>
        <p:spPr/>
        <p:txBody>
          <a:bodyPr/>
          <a:lstStyle/>
          <a:p>
            <a:r>
              <a:rPr lang="de-DE" dirty="0"/>
              <a:t> </a:t>
            </a:r>
            <a:br>
              <a:rPr lang="de-DE" dirty="0"/>
            </a:br>
            <a:r>
              <a:rPr lang="de-DE" dirty="0"/>
              <a:t>danke für ihre </a:t>
            </a:r>
            <a:r>
              <a:rPr lang="de-DE"/>
              <a:t>teilnahme!</a:t>
            </a:r>
            <a:endParaRPr lang="de-DE" dirty="0"/>
          </a:p>
        </p:txBody>
      </p:sp>
    </p:spTree>
    <p:extLst>
      <p:ext uri="{BB962C8B-B14F-4D97-AF65-F5344CB8AC3E}">
        <p14:creationId xmlns:p14="http://schemas.microsoft.com/office/powerpoint/2010/main" val="1801805241"/>
      </p:ext>
    </p:extLst>
  </p:cSld>
  <p:clrMapOvr>
    <a:masterClrMapping/>
  </p:clrMapOvr>
</p:sld>
</file>

<file path=ppt/theme/theme1.xml><?xml version="1.0" encoding="utf-8"?>
<a:theme xmlns:a="http://schemas.openxmlformats.org/drawingml/2006/main" name="BGAteam">
  <a:themeElements>
    <a:clrScheme name="BGAteam">
      <a:dk1>
        <a:srgbClr val="FFFFFF"/>
      </a:dk1>
      <a:lt1>
        <a:sysClr val="window" lastClr="FFFFFF"/>
      </a:lt1>
      <a:dk2>
        <a:srgbClr val="0042F7"/>
      </a:dk2>
      <a:lt2>
        <a:srgbClr val="7AEDFF"/>
      </a:lt2>
      <a:accent1>
        <a:srgbClr val="FF12E3"/>
      </a:accent1>
      <a:accent2>
        <a:srgbClr val="87FF0A"/>
      </a:accent2>
      <a:accent3>
        <a:srgbClr val="E3FF33"/>
      </a:accent3>
      <a:accent4>
        <a:srgbClr val="FF12E3"/>
      </a:accent4>
      <a:accent5>
        <a:srgbClr val="87FF0A"/>
      </a:accent5>
      <a:accent6>
        <a:srgbClr val="E3FF33"/>
      </a:accent6>
      <a:hlink>
        <a:srgbClr val="FFFFFF"/>
      </a:hlink>
      <a:folHlink>
        <a:srgbClr val="FF12E3"/>
      </a:folHlink>
    </a:clrScheme>
    <a:fontScheme name="BGAteam">
      <a:majorFont>
        <a:latin typeface="Montserrat Black"/>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1444</Words>
  <Application>Microsoft Office PowerPoint</Application>
  <PresentationFormat>Breitbild</PresentationFormat>
  <Paragraphs>239</Paragraphs>
  <Slides>59</Slides>
  <Notes>2</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59</vt:i4>
      </vt:variant>
    </vt:vector>
  </HeadingPairs>
  <TitlesOfParts>
    <vt:vector size="68" baseType="lpstr">
      <vt:lpstr>Arial</vt:lpstr>
      <vt:lpstr>Calibri</vt:lpstr>
      <vt:lpstr>Montserrat Black</vt:lpstr>
      <vt:lpstr>Open Sans</vt:lpstr>
      <vt:lpstr>Open Sans</vt:lpstr>
      <vt:lpstr>Open Sans Medium</vt:lpstr>
      <vt:lpstr>Poppins SemiBold</vt:lpstr>
      <vt:lpstr>Symbol</vt:lpstr>
      <vt:lpstr>BGAteam</vt:lpstr>
      <vt:lpstr>klausurtagung des BGA-präsidiums</vt:lpstr>
      <vt:lpstr>herzlich willkommen!</vt:lpstr>
      <vt:lpstr>  top 1 begrüßung, compliance und protokoll</vt:lpstr>
      <vt:lpstr>agenda, 10. märz 2025 </vt:lpstr>
      <vt:lpstr>agenda, 11. märz 2025 </vt:lpstr>
      <vt:lpstr>  top 2 weltwirtschaft im umbruch</vt:lpstr>
      <vt:lpstr>politik im umbruch</vt:lpstr>
      <vt:lpstr>PowerPoint-Präsentation</vt:lpstr>
      <vt:lpstr>umfragen</vt:lpstr>
      <vt:lpstr>the chosen one  </vt:lpstr>
      <vt:lpstr>in ihren eigenen worten  </vt:lpstr>
      <vt:lpstr>chaos oder plan?  </vt:lpstr>
      <vt:lpstr>europäische reaktion  </vt:lpstr>
      <vt:lpstr>PowerPoint-Präsentation</vt:lpstr>
      <vt:lpstr>  top 3  aktuelle daten zur wirtschaftlichen lage - tour de table</vt:lpstr>
      <vt:lpstr>  bruttoinlands-produkt</vt:lpstr>
      <vt:lpstr>PowerPoint-Präsentation</vt:lpstr>
      <vt:lpstr>PowerPoint-Präsentation</vt:lpstr>
      <vt:lpstr>PowerPoint-Präsentation</vt:lpstr>
      <vt:lpstr>PowerPoint-Präsentation</vt:lpstr>
      <vt:lpstr>  entwicklung  im großhandel</vt:lpstr>
      <vt:lpstr>PowerPoint-Präsentation</vt:lpstr>
      <vt:lpstr>PowerPoint-Präsentation</vt:lpstr>
      <vt:lpstr>PowerPoint-Präsentation</vt:lpstr>
      <vt:lpstr>  außenhandel</vt:lpstr>
      <vt:lpstr>PowerPoint-Präsentation</vt:lpstr>
      <vt:lpstr>PowerPoint-Präsentation</vt:lpstr>
      <vt:lpstr>PowerPoint-Präsentation</vt:lpstr>
      <vt:lpstr>  tour de table</vt:lpstr>
      <vt:lpstr>  top 4 nachlese zur bundestagswahl</vt:lpstr>
      <vt:lpstr>print </vt:lpstr>
      <vt:lpstr>tv </vt:lpstr>
      <vt:lpstr>linkedin </vt:lpstr>
      <vt:lpstr>der bga und der wahlkampf</vt:lpstr>
      <vt:lpstr>bga wahlarenen</vt:lpstr>
      <vt:lpstr>wirtschaftswarntag </vt:lpstr>
      <vt:lpstr>migrationswende vs. wirtschaftswende   </vt:lpstr>
      <vt:lpstr>migrationswende vs. wirtschaftswende   </vt:lpstr>
      <vt:lpstr>migrationswende vs. wirtschaftswende   </vt:lpstr>
      <vt:lpstr>migrationswende vs. wirtschaftswende   </vt:lpstr>
      <vt:lpstr>migrationswende vs. wirtschaftswende   </vt:lpstr>
      <vt:lpstr>migrationswende vs. wirtschaftswende   </vt:lpstr>
      <vt:lpstr>migrationswende vs. wirtschaftswende   </vt:lpstr>
      <vt:lpstr>faktor wahlbeteiligung  </vt:lpstr>
      <vt:lpstr>  top 5  führung durch  das ard-hauptstadtstudio</vt:lpstr>
      <vt:lpstr>herzlich willkommen  zum 2. tag!</vt:lpstr>
      <vt:lpstr>  top 2 ergebnisse der sondierungs-gespräche</vt:lpstr>
      <vt:lpstr>  top 3 „deutschland  nach der wahl“ –  gespräch mit  friedrich merz</vt:lpstr>
      <vt:lpstr>  top 4 de-brief</vt:lpstr>
      <vt:lpstr>  top 5  arbeitsschwer- punkte 2025</vt:lpstr>
      <vt:lpstr>unklare ausgangslage zum jahresbeginn 2025</vt:lpstr>
      <vt:lpstr>womit können wir rechnen?</vt:lpstr>
      <vt:lpstr>schwerpunkte bga 1/2</vt:lpstr>
      <vt:lpstr>schwerpunkte bga 2/2</vt:lpstr>
      <vt:lpstr>veranstaltungen 2025</vt:lpstr>
      <vt:lpstr>sommerfest </vt:lpstr>
      <vt:lpstr>sommerfest </vt:lpstr>
      <vt:lpstr>  top 6  fazit + abschluss</vt:lpstr>
      <vt:lpstr>  danke für ihre teilnahme!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Brehmer, Lisa-Marie</dc:creator>
  <cp:lastModifiedBy>Röseler, Frederike</cp:lastModifiedBy>
  <cp:revision>151</cp:revision>
  <cp:lastPrinted>2023-11-24T10:49:10Z</cp:lastPrinted>
  <dcterms:created xsi:type="dcterms:W3CDTF">2022-05-05T14:30:17Z</dcterms:created>
  <dcterms:modified xsi:type="dcterms:W3CDTF">2025-03-10T10:45:49Z</dcterms:modified>
</cp:coreProperties>
</file>